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416" r:id="rId2"/>
    <p:sldId id="381" r:id="rId3"/>
    <p:sldId id="262" r:id="rId4"/>
    <p:sldId id="424" r:id="rId5"/>
    <p:sldId id="421" r:id="rId6"/>
    <p:sldId id="383" r:id="rId7"/>
    <p:sldId id="263" r:id="rId8"/>
    <p:sldId id="384" r:id="rId9"/>
    <p:sldId id="413" r:id="rId10"/>
    <p:sldId id="417" r:id="rId11"/>
    <p:sldId id="385" r:id="rId12"/>
    <p:sldId id="267" r:id="rId13"/>
    <p:sldId id="268" r:id="rId14"/>
    <p:sldId id="269" r:id="rId15"/>
    <p:sldId id="271" r:id="rId16"/>
    <p:sldId id="272" r:id="rId17"/>
    <p:sldId id="273" r:id="rId18"/>
    <p:sldId id="274" r:id="rId19"/>
    <p:sldId id="275" r:id="rId20"/>
    <p:sldId id="276" r:id="rId21"/>
    <p:sldId id="277" r:id="rId22"/>
    <p:sldId id="279" r:id="rId23"/>
    <p:sldId id="280" r:id="rId24"/>
    <p:sldId id="282" r:id="rId25"/>
    <p:sldId id="285" r:id="rId26"/>
    <p:sldId id="286" r:id="rId27"/>
    <p:sldId id="287" r:id="rId28"/>
    <p:sldId id="289" r:id="rId29"/>
    <p:sldId id="290" r:id="rId30"/>
    <p:sldId id="359" r:id="rId31"/>
    <p:sldId id="426" r:id="rId32"/>
    <p:sldId id="362" r:id="rId33"/>
    <p:sldId id="278" r:id="rId34"/>
    <p:sldId id="366" r:id="rId35"/>
    <p:sldId id="297" r:id="rId36"/>
    <p:sldId id="298" r:id="rId37"/>
    <p:sldId id="299" r:id="rId38"/>
    <p:sldId id="422" r:id="rId39"/>
    <p:sldId id="307" r:id="rId40"/>
    <p:sldId id="401" r:id="rId41"/>
    <p:sldId id="312" r:id="rId42"/>
    <p:sldId id="305" r:id="rId43"/>
    <p:sldId id="315" r:id="rId44"/>
    <p:sldId id="314" r:id="rId45"/>
    <p:sldId id="317" r:id="rId46"/>
    <p:sldId id="318" r:id="rId47"/>
    <p:sldId id="319" r:id="rId48"/>
    <p:sldId id="418" r:id="rId49"/>
    <p:sldId id="374" r:id="rId50"/>
    <p:sldId id="320" r:id="rId51"/>
    <p:sldId id="428" r:id="rId52"/>
    <p:sldId id="330" r:id="rId53"/>
    <p:sldId id="382" r:id="rId54"/>
    <p:sldId id="387" r:id="rId55"/>
    <p:sldId id="388" r:id="rId56"/>
    <p:sldId id="389" r:id="rId57"/>
    <p:sldId id="390" r:id="rId58"/>
    <p:sldId id="391" r:id="rId59"/>
    <p:sldId id="392" r:id="rId60"/>
    <p:sldId id="393" r:id="rId61"/>
    <p:sldId id="394" r:id="rId62"/>
    <p:sldId id="395" r:id="rId63"/>
    <p:sldId id="398" r:id="rId64"/>
    <p:sldId id="423" r:id="rId65"/>
    <p:sldId id="399" r:id="rId66"/>
    <p:sldId id="400" r:id="rId67"/>
    <p:sldId id="403" r:id="rId68"/>
    <p:sldId id="407" r:id="rId69"/>
    <p:sldId id="408" r:id="rId70"/>
    <p:sldId id="409" r:id="rId71"/>
    <p:sldId id="420" r:id="rId72"/>
    <p:sldId id="410" r:id="rId73"/>
    <p:sldId id="343" r:id="rId74"/>
    <p:sldId id="379" r:id="rId75"/>
    <p:sldId id="412" r:id="rId76"/>
    <p:sldId id="270"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65" autoAdjust="0"/>
    <p:restoredTop sz="76443" autoAdjust="0"/>
  </p:normalViewPr>
  <p:slideViewPr>
    <p:cSldViewPr snapToGrid="0">
      <p:cViewPr varScale="1">
        <p:scale>
          <a:sx n="83" d="100"/>
          <a:sy n="83" d="100"/>
        </p:scale>
        <p:origin x="894" y="9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735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http://www.nobelprize.org/nobel_prizes/medicine/laureates/2001/press.html</a:t>
            </a:r>
          </a:p>
          <a:p>
            <a:r>
              <a:rPr lang="en-US" altLang="zh-CN" dirty="0"/>
              <a:t>The different phases of the cell cycle. In the first phase (G1) the cell grows. When it has reached a certain size it enters the phase of DNA-synthesis (S) where the chromosomes are duplicated. During the next phase (G2) the cell prepares itself for division. During mitosis (M) the chromosomes are separated and segregated to the daughter cells, which thereby get exactly the same chromosome set up. The cells are then back in G1 and the cell cycle is completed.</a:t>
            </a:r>
          </a:p>
          <a:p>
            <a:endParaRPr lang="en-US" altLang="zh-CN" dirty="0"/>
          </a:p>
          <a:p>
            <a:r>
              <a:rPr lang="en-US" altLang="zh-CN" dirty="0">
                <a:ea typeface="宋体" panose="02010600030101010101" pitchFamily="2" charset="-122"/>
                <a:cs typeface="Arial" panose="020B0604020202020204" pitchFamily="34" charset="0"/>
              </a:rPr>
              <a:t>http://drjockers.com/the-difference-between-normal-and-cancer-cells/</a:t>
            </a: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a:t>
            </a:fld>
            <a:endParaRPr lang="zh-CN" altLang="en-US"/>
          </a:p>
        </p:txBody>
      </p:sp>
    </p:spTree>
    <p:extLst>
      <p:ext uri="{BB962C8B-B14F-4D97-AF65-F5344CB8AC3E}">
        <p14:creationId xmlns:p14="http://schemas.microsoft.com/office/powerpoint/2010/main" val="3391597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E9211D48-5ABB-4A5C-8710-197608A88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56F78F19-ECA2-47A0-AABB-3DDE8E71081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In the cdc2- mutant, which has a recessive </a:t>
            </a:r>
            <a:r>
              <a:rPr lang="zh-CN" altLang="en-US"/>
              <a:t>隐性 </a:t>
            </a:r>
            <a:r>
              <a:rPr lang="en-US" altLang="zh-CN"/>
              <a:t>phenotype, the cdc2 gene is inactivated. At the restrictive condition, the cell fails to pass the mitotic entry checkpoint, continues growing, and so becomes enormously large. Conversely, the dominant </a:t>
            </a:r>
            <a:r>
              <a:rPr lang="zh-CN" altLang="en-US"/>
              <a:t>显性</a:t>
            </a:r>
            <a:r>
              <a:rPr lang="en-US" altLang="zh-CN"/>
              <a:t> cdc2 mutant, cdc2D, in which the cdc2 gene product is hyperactive, passes the checkpoint prematurely, at an abnormally small size. </a:t>
            </a:r>
          </a:p>
          <a:p>
            <a:endParaRPr lang="zh-CN" altLang="en-US"/>
          </a:p>
        </p:txBody>
      </p:sp>
      <p:sp>
        <p:nvSpPr>
          <p:cNvPr id="27652" name="灯片编号占位符 3">
            <a:extLst>
              <a:ext uri="{FF2B5EF4-FFF2-40B4-BE49-F238E27FC236}">
                <a16:creationId xmlns:a16="http://schemas.microsoft.com/office/drawing/2014/main" id="{25152832-2595-42A4-AB13-709158B045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D43B2A90-EA5E-4035-BB0C-592F83DD2BBA}" type="slidenum">
              <a:rPr lang="zh-CN" altLang="en-US" smtClean="0">
                <a:latin typeface="Calibri" panose="020F0502020204030204" pitchFamily="34" charset="0"/>
                <a:ea typeface="宋体" panose="02010600030101010101" pitchFamily="2" charset="-122"/>
              </a:rPr>
              <a:pPr>
                <a:spcBef>
                  <a:spcPct val="0"/>
                </a:spcBef>
              </a:pPr>
              <a:t>17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736908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4F101084-CA0C-4D91-9834-E01D1C2016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E12E9390-1E11-40FB-B5FA-4072631EA3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solidFill>
                  <a:srgbClr val="FFFF00"/>
                </a:solidFill>
              </a:rPr>
              <a:t>The synthesis of proteins in fertilized sea urchin eggs (whose cell cycle is similar to that of </a:t>
            </a:r>
            <a:r>
              <a:rPr lang="en-US" altLang="zh-CN" i="1">
                <a:solidFill>
                  <a:srgbClr val="FFFF00"/>
                </a:solidFill>
              </a:rPr>
              <a:t>Xenopus</a:t>
            </a:r>
            <a:r>
              <a:rPr lang="en-US" altLang="zh-CN">
                <a:solidFill>
                  <a:srgbClr val="FFFF00"/>
                </a:solidFill>
              </a:rPr>
              <a:t> embryos) was examined by fertilizing a batch of eggs in sea water containing a radioactive amino acid (</a:t>
            </a:r>
            <a:r>
              <a:rPr lang="en-US" altLang="zh-CN" baseline="30000">
                <a:solidFill>
                  <a:srgbClr val="FFFF00"/>
                </a:solidFill>
              </a:rPr>
              <a:t>35</a:t>
            </a:r>
            <a:r>
              <a:rPr lang="en-US" altLang="zh-CN">
                <a:solidFill>
                  <a:srgbClr val="FFFF00"/>
                </a:solidFill>
              </a:rPr>
              <a:t>S-methionine), removing samples periodically, and running them on a gel. Once they had been separated on the gel, the freshly made proteins could be visualized by virtue of their radioactivity. Evans, T.; Rosenthal, E.T.; Youngblom, J.; Distel, D.; Hunt, T. </a:t>
            </a:r>
            <a:r>
              <a:rPr lang="en-US" altLang="zh-CN" i="1">
                <a:solidFill>
                  <a:srgbClr val="FFFF00"/>
                </a:solidFill>
              </a:rPr>
              <a:t>Cell</a:t>
            </a:r>
            <a:r>
              <a:rPr lang="en-US" altLang="zh-CN">
                <a:solidFill>
                  <a:srgbClr val="FFFF00"/>
                </a:solidFill>
              </a:rPr>
              <a:t> </a:t>
            </a:r>
            <a:r>
              <a:rPr lang="en-US" altLang="zh-CN" b="1">
                <a:solidFill>
                  <a:srgbClr val="FFFF00"/>
                </a:solidFill>
              </a:rPr>
              <a:t>33:</a:t>
            </a:r>
            <a:r>
              <a:rPr lang="en-US" altLang="zh-CN">
                <a:solidFill>
                  <a:srgbClr val="FFFF00"/>
                </a:solidFill>
              </a:rPr>
              <a:t> 389-396. 1983. </a:t>
            </a:r>
          </a:p>
          <a:p>
            <a:pPr eaLnBrk="1" hangingPunct="1"/>
            <a:endParaRPr lang="zh-CN" altLang="en-US"/>
          </a:p>
        </p:txBody>
      </p:sp>
      <p:sp>
        <p:nvSpPr>
          <p:cNvPr id="29700" name="灯片编号占位符 3">
            <a:extLst>
              <a:ext uri="{FF2B5EF4-FFF2-40B4-BE49-F238E27FC236}">
                <a16:creationId xmlns:a16="http://schemas.microsoft.com/office/drawing/2014/main" id="{76AE9320-250B-4D34-9DCC-0CF0E72CB19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6B34557-A51B-4BC9-8556-5F8E3E9E336E}" type="slidenum">
              <a:rPr kumimoji="1" lang="en-US" altLang="zh-CN" smtClean="0">
                <a:latin typeface="Times New Roman" panose="02020603050405020304" pitchFamily="18" charset="0"/>
                <a:ea typeface="宋体" panose="02010600030101010101" pitchFamily="2" charset="-122"/>
              </a:rPr>
              <a:pPr>
                <a:spcBef>
                  <a:spcPct val="0"/>
                </a:spcBef>
              </a:pPr>
              <a:t>18</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7010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19</a:t>
            </a:fld>
            <a:endParaRPr lang="zh-CN" altLang="en-US"/>
          </a:p>
        </p:txBody>
      </p:sp>
    </p:spTree>
    <p:extLst>
      <p:ext uri="{BB962C8B-B14F-4D97-AF65-F5344CB8AC3E}">
        <p14:creationId xmlns:p14="http://schemas.microsoft.com/office/powerpoint/2010/main" val="1071373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C24C0366-B719-4B11-BFC8-40D5DA0FB7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备注占位符 2">
            <a:extLst>
              <a:ext uri="{FF2B5EF4-FFF2-40B4-BE49-F238E27FC236}">
                <a16:creationId xmlns:a16="http://schemas.microsoft.com/office/drawing/2014/main" id="{EAE1A321-A341-42CF-B059-AED38F8F22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在哺乳动物细胞中，</a:t>
            </a:r>
            <a:r>
              <a:rPr lang="en-US" altLang="zh-CN"/>
              <a:t>cyclin A </a:t>
            </a:r>
            <a:r>
              <a:rPr lang="zh-CN" altLang="en-US"/>
              <a:t>在</a:t>
            </a:r>
            <a:r>
              <a:rPr lang="en-US" altLang="zh-CN"/>
              <a:t>G1 </a:t>
            </a:r>
            <a:r>
              <a:rPr lang="zh-CN" altLang="en-US"/>
              <a:t>期的 早期即开始表达并逐渐积累，到达</a:t>
            </a:r>
            <a:r>
              <a:rPr lang="en-US" altLang="zh-CN"/>
              <a:t>G1/S </a:t>
            </a:r>
            <a:r>
              <a:rPr lang="zh-CN" altLang="en-US"/>
              <a:t>期交界处，其 含量达到最大值并一直维持到</a:t>
            </a:r>
            <a:r>
              <a:rPr lang="en-US" altLang="zh-CN"/>
              <a:t>G2/M </a:t>
            </a:r>
            <a:r>
              <a:rPr lang="zh-CN" altLang="en-US"/>
              <a:t>期。</a:t>
            </a:r>
            <a:r>
              <a:rPr lang="en-US" altLang="zh-CN"/>
              <a:t>cyclin B </a:t>
            </a:r>
            <a:r>
              <a:rPr lang="zh-CN" altLang="en-US"/>
              <a:t>则从 </a:t>
            </a:r>
            <a:r>
              <a:rPr lang="en-US" altLang="zh-CN"/>
              <a:t>G1 </a:t>
            </a:r>
            <a:r>
              <a:rPr lang="zh-CN" altLang="en-US"/>
              <a:t>期晚期开始表达并逐渐积累，到</a:t>
            </a:r>
            <a:r>
              <a:rPr lang="en-US" altLang="zh-CN"/>
              <a:t>G2 </a:t>
            </a:r>
            <a:r>
              <a:rPr lang="zh-CN" altLang="en-US"/>
              <a:t>期后期阶段达到 最大值并一直维持到</a:t>
            </a:r>
            <a:r>
              <a:rPr lang="en-US" altLang="zh-CN"/>
              <a:t>M </a:t>
            </a:r>
            <a:r>
              <a:rPr lang="zh-CN" altLang="en-US"/>
              <a:t>期的中期阶段，然后迅速降解。 作为</a:t>
            </a:r>
            <a:r>
              <a:rPr lang="en-US" altLang="zh-CN"/>
              <a:t>G1 </a:t>
            </a:r>
            <a:r>
              <a:rPr lang="zh-CN" altLang="en-US"/>
              <a:t>期周期蛋白的</a:t>
            </a:r>
            <a:r>
              <a:rPr lang="en-US" altLang="zh-CN"/>
              <a:t>cyclin D </a:t>
            </a:r>
            <a:r>
              <a:rPr lang="zh-CN" altLang="en-US"/>
              <a:t>在细胞周期中持续表达， 而</a:t>
            </a:r>
            <a:r>
              <a:rPr lang="en-US" altLang="zh-CN"/>
              <a:t>cyclin E </a:t>
            </a:r>
            <a:r>
              <a:rPr lang="zh-CN" altLang="en-US"/>
              <a:t>则在</a:t>
            </a:r>
            <a:r>
              <a:rPr lang="en-US" altLang="zh-CN"/>
              <a:t>M </a:t>
            </a:r>
            <a:r>
              <a:rPr lang="zh-CN" altLang="en-US"/>
              <a:t>期的晚期和</a:t>
            </a:r>
            <a:r>
              <a:rPr lang="en-US" altLang="zh-CN"/>
              <a:t>G1 </a:t>
            </a:r>
            <a:r>
              <a:rPr lang="zh-CN" altLang="en-US"/>
              <a:t>期早期开始表达并逐 渐积累，到达</a:t>
            </a:r>
            <a:r>
              <a:rPr lang="en-US" altLang="zh-CN"/>
              <a:t>G1 </a:t>
            </a:r>
            <a:r>
              <a:rPr lang="zh-CN" altLang="en-US"/>
              <a:t>期的晚期，其含量达到最大值，然后 逐渐下降，到达</a:t>
            </a:r>
            <a:r>
              <a:rPr lang="en-US" altLang="zh-CN"/>
              <a:t>G2 </a:t>
            </a:r>
            <a:r>
              <a:rPr lang="zh-CN" altLang="en-US"/>
              <a:t>期的晚期，其含量降到最低值。</a:t>
            </a:r>
            <a:endParaRPr lang="en-US" altLang="zh-CN"/>
          </a:p>
          <a:p>
            <a:r>
              <a:rPr lang="en-US" altLang="zh-CN"/>
              <a:t>Figure 24-15 </a:t>
            </a:r>
            <a:r>
              <a:rPr lang="en-US" altLang="zh-CN" b="1"/>
              <a:t>Fluctuating Levels of Cyclins and MPF Activity During the Cell Cycle. (a) </a:t>
            </a:r>
            <a:r>
              <a:rPr lang="en-US" altLang="zh-CN"/>
              <a:t>Cellular levels of mitotic cyclin (cyclin B) rise during interphase (G1, S, and G2), then fall abruptly during M phase. The peaks of MPF activity (assayed by testing for the abilityto stimulate mitosis) and cyclin concentration correspond, although the rise in MPF activity is not significant until a threshold concentration of cyclin is reached. Active MPF has been found to consist of a combination of mitotic cyclin and mitotic Cdk. The mitotic Cdk itself is present at a constant concentration (not shown on the graph) because the amount of mitotic Cdk increases at a rate corresponding to the overall growth of the cell. </a:t>
            </a:r>
            <a:r>
              <a:rPr lang="en-US" altLang="zh-CN" b="1"/>
              <a:t>(b) </a:t>
            </a:r>
            <a:r>
              <a:rPr lang="en-US" altLang="zh-CN"/>
              <a:t>The levels of various cyclins rise and fall during specific phases of the cell cycle. Various cyclins form complexes with various Cdks to regulate key steps in the cell cycle.</a:t>
            </a:r>
            <a:endParaRPr lang="zh-CN" altLang="en-US"/>
          </a:p>
          <a:p>
            <a:endParaRPr lang="zh-CN" altLang="en-US"/>
          </a:p>
        </p:txBody>
      </p:sp>
      <p:sp>
        <p:nvSpPr>
          <p:cNvPr id="36868" name="灯片编号占位符 3">
            <a:extLst>
              <a:ext uri="{FF2B5EF4-FFF2-40B4-BE49-F238E27FC236}">
                <a16:creationId xmlns:a16="http://schemas.microsoft.com/office/drawing/2014/main" id="{14F6F452-E122-4F80-8F77-6B0F1B5C84E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500EF926-11B3-4E1D-BC56-F3CA61F54DB5}" type="slidenum">
              <a:rPr lang="zh-CN" altLang="en-US" smtClean="0">
                <a:latin typeface="Calibri" panose="020F0502020204030204" pitchFamily="34" charset="0"/>
                <a:ea typeface="宋体" panose="02010600030101010101" pitchFamily="2" charset="-122"/>
              </a:rPr>
              <a:pPr>
                <a:spcBef>
                  <a:spcPct val="0"/>
                </a:spcBef>
              </a:pPr>
              <a:t>22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96590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23</a:t>
            </a:fld>
            <a:endParaRPr lang="zh-CN" altLang="en-US"/>
          </a:p>
        </p:txBody>
      </p:sp>
    </p:spTree>
    <p:extLst>
      <p:ext uri="{BB962C8B-B14F-4D97-AF65-F5344CB8AC3E}">
        <p14:creationId xmlns:p14="http://schemas.microsoft.com/office/powerpoint/2010/main" val="132906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a:extLst>
              <a:ext uri="{FF2B5EF4-FFF2-40B4-BE49-F238E27FC236}">
                <a16:creationId xmlns:a16="http://schemas.microsoft.com/office/drawing/2014/main" id="{C2E7EC7D-D0A2-41A9-865F-BF5EA790A0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a:extLst>
              <a:ext uri="{FF2B5EF4-FFF2-40B4-BE49-F238E27FC236}">
                <a16:creationId xmlns:a16="http://schemas.microsoft.com/office/drawing/2014/main" id="{B827C94B-F5A0-457E-B118-88CE5E75E1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P21Cip1/WAF1</a:t>
            </a:r>
            <a:r>
              <a:rPr lang="zh-CN" altLang="en-US"/>
              <a:t>可与</a:t>
            </a:r>
            <a:r>
              <a:rPr lang="en-US" altLang="zh-CN"/>
              <a:t>CDK2</a:t>
            </a:r>
            <a:r>
              <a:rPr lang="zh-CN" altLang="en-US"/>
              <a:t>结合并抑制</a:t>
            </a:r>
            <a:r>
              <a:rPr lang="en-US" altLang="zh-CN"/>
              <a:t>CDK2</a:t>
            </a:r>
            <a:r>
              <a:rPr lang="zh-CN" altLang="en-US"/>
              <a:t>激酶的蛋白质 </a:t>
            </a:r>
            <a:r>
              <a:rPr lang="en-US" altLang="zh-CN"/>
              <a:t>(CDK inhibited protein</a:t>
            </a:r>
            <a:r>
              <a:rPr lang="zh-CN" altLang="en-US"/>
              <a:t>，</a:t>
            </a:r>
            <a:r>
              <a:rPr lang="en-US" altLang="zh-CN"/>
              <a:t>Cip1)</a:t>
            </a:r>
            <a:r>
              <a:rPr lang="zh-CN" altLang="en-US"/>
              <a:t>。</a:t>
            </a:r>
            <a:r>
              <a:rPr lang="en-US" altLang="zh-CN"/>
              <a:t>P21</a:t>
            </a:r>
            <a:r>
              <a:rPr lang="zh-CN" altLang="en-US"/>
              <a:t>还是野生型</a:t>
            </a:r>
            <a:r>
              <a:rPr lang="en-US" altLang="zh-CN"/>
              <a:t>P53</a:t>
            </a:r>
            <a:r>
              <a:rPr lang="zh-CN" altLang="en-US"/>
              <a:t>的下游作用因子 </a:t>
            </a:r>
            <a:r>
              <a:rPr lang="en-US" altLang="zh-CN"/>
              <a:t>(wild-type P53 active factor</a:t>
            </a:r>
            <a:r>
              <a:rPr lang="zh-CN" altLang="en-US"/>
              <a:t>，</a:t>
            </a:r>
            <a:r>
              <a:rPr lang="en-US" altLang="zh-CN"/>
              <a:t>WAF1)</a:t>
            </a:r>
          </a:p>
          <a:p>
            <a:endParaRPr lang="zh-CN" altLang="en-US"/>
          </a:p>
        </p:txBody>
      </p:sp>
      <p:sp>
        <p:nvSpPr>
          <p:cNvPr id="40964" name="灯片编号占位符 3">
            <a:extLst>
              <a:ext uri="{FF2B5EF4-FFF2-40B4-BE49-F238E27FC236}">
                <a16:creationId xmlns:a16="http://schemas.microsoft.com/office/drawing/2014/main" id="{FD5386E5-F919-44E6-8E25-74FBB6368E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38A7C7A-58DD-4C8B-A343-96E4D4ED9609}" type="slidenum">
              <a:rPr lang="zh-CN" altLang="en-US" smtClean="0">
                <a:latin typeface="Calibri" panose="020F0502020204030204" pitchFamily="34" charset="0"/>
                <a:ea typeface="宋体" panose="02010600030101010101" pitchFamily="2" charset="-122"/>
              </a:rPr>
              <a:pPr>
                <a:spcBef>
                  <a:spcPct val="0"/>
                </a:spcBef>
              </a:pPr>
              <a:t>24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678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11F27EB2-A482-4734-B837-DA092C6091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92048747-65C1-4048-857B-1EED174FBD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G1</a:t>
            </a:r>
            <a:r>
              <a:rPr lang="zh-CN" altLang="en-US" dirty="0"/>
              <a:t>期，在生长因子的刺激下，</a:t>
            </a:r>
            <a:r>
              <a:rPr lang="en-US" altLang="zh-CN" dirty="0"/>
              <a:t>cyclin D</a:t>
            </a:r>
            <a:r>
              <a:rPr lang="zh-CN" altLang="en-US" dirty="0"/>
              <a:t>表达，并与</a:t>
            </a:r>
            <a:r>
              <a:rPr lang="en-US" altLang="zh-CN" dirty="0"/>
              <a:t>CDK4</a:t>
            </a:r>
            <a:r>
              <a:rPr lang="zh-CN" altLang="en-US" dirty="0"/>
              <a:t>、</a:t>
            </a:r>
            <a:r>
              <a:rPr lang="en-US" altLang="zh-CN" dirty="0"/>
              <a:t>CDK6</a:t>
            </a:r>
            <a:r>
              <a:rPr lang="zh-CN" altLang="en-US" dirty="0"/>
              <a:t>结合，使下游的蛋白质如</a:t>
            </a:r>
            <a:r>
              <a:rPr lang="en-US" altLang="zh-CN" dirty="0" err="1"/>
              <a:t>Rb</a:t>
            </a:r>
            <a:r>
              <a:rPr lang="zh-CN" altLang="en-US" dirty="0"/>
              <a:t>磷酸化，</a:t>
            </a:r>
            <a:r>
              <a:rPr lang="en-US" altLang="zh-CN" dirty="0" err="1"/>
              <a:t>Rb</a:t>
            </a:r>
            <a:r>
              <a:rPr lang="zh-CN" altLang="en-US" dirty="0"/>
              <a:t>释放出转录因子</a:t>
            </a:r>
            <a:r>
              <a:rPr lang="en-US" altLang="zh-CN" dirty="0"/>
              <a:t>E2F</a:t>
            </a:r>
            <a:r>
              <a:rPr lang="zh-CN" altLang="en-US" dirty="0"/>
              <a:t>，促进许多基因的转录，如编码</a:t>
            </a:r>
            <a:r>
              <a:rPr lang="en-US" altLang="zh-CN" dirty="0" err="1"/>
              <a:t>cyclinE</a:t>
            </a:r>
            <a:r>
              <a:rPr lang="zh-CN" altLang="en-US" dirty="0"/>
              <a:t>、</a:t>
            </a:r>
            <a:r>
              <a:rPr lang="en-US" altLang="zh-CN" dirty="0"/>
              <a:t>A</a:t>
            </a:r>
            <a:r>
              <a:rPr lang="zh-CN" altLang="en-US" dirty="0"/>
              <a:t>和</a:t>
            </a:r>
            <a:r>
              <a:rPr lang="en-US" altLang="zh-CN" dirty="0"/>
              <a:t>CDK1</a:t>
            </a:r>
            <a:r>
              <a:rPr lang="zh-CN" altLang="en-US" dirty="0"/>
              <a:t>的基因。</a:t>
            </a:r>
          </a:p>
          <a:p>
            <a:r>
              <a:rPr lang="en-US" altLang="zh-CN" dirty="0"/>
              <a:t>G1-S</a:t>
            </a:r>
            <a:r>
              <a:rPr lang="zh-CN" altLang="en-US" dirty="0"/>
              <a:t>期，</a:t>
            </a:r>
            <a:r>
              <a:rPr lang="en-US" altLang="zh-CN" dirty="0" err="1"/>
              <a:t>cyclinE</a:t>
            </a:r>
            <a:r>
              <a:rPr lang="zh-CN" altLang="en-US" dirty="0"/>
              <a:t>与</a:t>
            </a:r>
            <a:r>
              <a:rPr lang="en-US" altLang="zh-CN" dirty="0"/>
              <a:t>CDK2</a:t>
            </a:r>
            <a:r>
              <a:rPr lang="zh-CN" altLang="en-US" dirty="0"/>
              <a:t>结合，促进细胞进入</a:t>
            </a:r>
            <a:r>
              <a:rPr lang="en-US" altLang="zh-CN" dirty="0"/>
              <a:t>S</a:t>
            </a:r>
            <a:r>
              <a:rPr lang="zh-CN" altLang="en-US" dirty="0"/>
              <a:t>期。</a:t>
            </a:r>
            <a:r>
              <a:rPr lang="en-US" altLang="zh-CN" dirty="0" err="1"/>
              <a:t>CyclinE</a:t>
            </a:r>
            <a:r>
              <a:rPr lang="zh-CN" altLang="en-US" dirty="0"/>
              <a:t>的抗体能使细胞停滞于</a:t>
            </a:r>
            <a:r>
              <a:rPr lang="en-US" altLang="zh-CN" dirty="0"/>
              <a:t>G1</a:t>
            </a:r>
            <a:r>
              <a:rPr lang="zh-CN" altLang="en-US" dirty="0"/>
              <a:t>期。</a:t>
            </a:r>
          </a:p>
          <a:p>
            <a:r>
              <a:rPr lang="en-US" altLang="zh-CN" dirty="0"/>
              <a:t>G2-M</a:t>
            </a:r>
            <a:r>
              <a:rPr lang="zh-CN" altLang="en-US" dirty="0"/>
              <a:t>期，</a:t>
            </a:r>
            <a:r>
              <a:rPr lang="en-US" altLang="zh-CN" dirty="0" err="1"/>
              <a:t>cyclinA</a:t>
            </a:r>
            <a:r>
              <a:rPr lang="zh-CN" altLang="en-US" dirty="0"/>
              <a:t>、</a:t>
            </a:r>
            <a:r>
              <a:rPr lang="en-US" altLang="zh-CN" dirty="0" err="1"/>
              <a:t>cyclinB</a:t>
            </a:r>
            <a:r>
              <a:rPr lang="zh-CN" altLang="en-US" dirty="0"/>
              <a:t>与</a:t>
            </a:r>
            <a:r>
              <a:rPr lang="en-US" altLang="zh-CN" dirty="0"/>
              <a:t>CDK1</a:t>
            </a:r>
            <a:r>
              <a:rPr lang="zh-CN" altLang="en-US" dirty="0"/>
              <a:t>结合，</a:t>
            </a:r>
            <a:r>
              <a:rPr lang="en-US" altLang="zh-CN" dirty="0"/>
              <a:t>CDK1</a:t>
            </a:r>
            <a:r>
              <a:rPr lang="zh-CN" altLang="en-US" dirty="0"/>
              <a:t>使底物蛋白磷酸化、如将组蛋白</a:t>
            </a:r>
            <a:r>
              <a:rPr lang="en-US" altLang="zh-CN" dirty="0"/>
              <a:t>H1</a:t>
            </a:r>
            <a:r>
              <a:rPr lang="zh-CN" altLang="en-US" dirty="0"/>
              <a:t>磷酸化导致染色体凝缩，核纤层蛋白磷酸化使核膜解体。</a:t>
            </a:r>
          </a:p>
          <a:p>
            <a:endParaRPr lang="zh-CN" altLang="en-US" dirty="0"/>
          </a:p>
        </p:txBody>
      </p:sp>
      <p:sp>
        <p:nvSpPr>
          <p:cNvPr id="45060" name="灯片编号占位符 3">
            <a:extLst>
              <a:ext uri="{FF2B5EF4-FFF2-40B4-BE49-F238E27FC236}">
                <a16:creationId xmlns:a16="http://schemas.microsoft.com/office/drawing/2014/main" id="{16738E64-C6FC-4FDD-A929-0EA1E2C3F99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BAA6ECF-1312-41E3-914A-AFCD73DBAEA0}" type="slidenum">
              <a:rPr lang="zh-CN" altLang="en-US" smtClean="0">
                <a:latin typeface="Calibri" panose="020F0502020204030204" pitchFamily="34" charset="0"/>
                <a:ea typeface="宋体" panose="02010600030101010101" pitchFamily="2" charset="-122"/>
              </a:rPr>
              <a:pPr>
                <a:spcBef>
                  <a:spcPct val="0"/>
                </a:spcBef>
              </a:pPr>
              <a:t>25</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0831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a:extLst>
              <a:ext uri="{FF2B5EF4-FFF2-40B4-BE49-F238E27FC236}">
                <a16:creationId xmlns:a16="http://schemas.microsoft.com/office/drawing/2014/main" id="{6B9A3B5F-3DF9-4977-9A70-8E3EA8D012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a:extLst>
              <a:ext uri="{FF2B5EF4-FFF2-40B4-BE49-F238E27FC236}">
                <a16:creationId xmlns:a16="http://schemas.microsoft.com/office/drawing/2014/main" id="{7C54E892-8D86-496A-BBE6-CC7ED33451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47108" name="灯片编号占位符 3">
            <a:extLst>
              <a:ext uri="{FF2B5EF4-FFF2-40B4-BE49-F238E27FC236}">
                <a16:creationId xmlns:a16="http://schemas.microsoft.com/office/drawing/2014/main" id="{B72BAF79-4924-4889-A68B-DA39AFE001A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B8D2933-B7B3-4080-808A-F2151F4CBC51}" type="slidenum">
              <a:rPr lang="zh-CN" altLang="en-US" smtClean="0"/>
              <a:pPr/>
              <a:t>26</a:t>
            </a:fld>
            <a:endParaRPr lang="zh-CN" altLang="en-US"/>
          </a:p>
        </p:txBody>
      </p:sp>
    </p:spTree>
    <p:extLst>
      <p:ext uri="{BB962C8B-B14F-4D97-AF65-F5344CB8AC3E}">
        <p14:creationId xmlns:p14="http://schemas.microsoft.com/office/powerpoint/2010/main" val="2927165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27</a:t>
            </a:fld>
            <a:endParaRPr lang="zh-CN" altLang="en-US"/>
          </a:p>
        </p:txBody>
      </p:sp>
    </p:spTree>
    <p:extLst>
      <p:ext uri="{BB962C8B-B14F-4D97-AF65-F5344CB8AC3E}">
        <p14:creationId xmlns:p14="http://schemas.microsoft.com/office/powerpoint/2010/main" val="3241552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AECB5909-911C-4F4D-9AC3-52A36AF11C2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E76A8624-B092-4462-A5CB-1AA5C12FD5B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Figure 24-17 </a:t>
            </a:r>
            <a:r>
              <a:rPr lang="en-US" altLang="zh-CN" b="1" dirty="0"/>
              <a:t>The Mitotic </a:t>
            </a:r>
            <a:r>
              <a:rPr lang="en-US" altLang="zh-CN" b="1" dirty="0" err="1"/>
              <a:t>Cdk</a:t>
            </a:r>
            <a:r>
              <a:rPr lang="en-US" altLang="zh-CN" b="1" dirty="0"/>
              <a:t> Cycle. </a:t>
            </a:r>
            <a:r>
              <a:rPr lang="en-US" altLang="zh-CN" dirty="0"/>
              <a:t>This diagram illustrates the activation and inactivation of the mitotic </a:t>
            </a:r>
            <a:r>
              <a:rPr lang="en-US" altLang="zh-CN" dirty="0" err="1"/>
              <a:t>Cdk</a:t>
            </a:r>
            <a:r>
              <a:rPr lang="en-US" altLang="zh-CN" dirty="0"/>
              <a:t> protein during the cell cycle. In G1, S, and G2, mitotic </a:t>
            </a:r>
            <a:r>
              <a:rPr lang="en-US" altLang="zh-CN" dirty="0" err="1"/>
              <a:t>Cdk</a:t>
            </a:r>
            <a:r>
              <a:rPr lang="en-US" altLang="zh-CN" dirty="0"/>
              <a:t> is made at a steady rate as the cell grows, while the mitotic cyclin concentration gradually increases. Mitotic </a:t>
            </a:r>
            <a:r>
              <a:rPr lang="en-US" altLang="zh-CN" dirty="0" err="1"/>
              <a:t>Cdk</a:t>
            </a:r>
            <a:r>
              <a:rPr lang="en-US" altLang="zh-CN" dirty="0"/>
              <a:t> and cyclin form an active complex whose protein kinase activity drives the cell cycle through the G2-M transition and into mitosis by stimulating the mitotic events listed. By activating a protein-degradation pathway that degrades cyclin, the mitotic </a:t>
            </a:r>
            <a:r>
              <a:rPr lang="en-US" altLang="zh-CN" dirty="0" err="1"/>
              <a:t>Cdk</a:t>
            </a:r>
            <a:r>
              <a:rPr lang="en-US" altLang="zh-CN" dirty="0"/>
              <a:t>-cyclin complex also brings about its own demise, allowing the completion of mitosis and entry into G1 of the next cell cycle.</a:t>
            </a:r>
            <a:endParaRPr lang="zh-CN" altLang="en-US" dirty="0"/>
          </a:p>
          <a:p>
            <a:endParaRPr lang="zh-CN" altLang="en-US" dirty="0"/>
          </a:p>
        </p:txBody>
      </p:sp>
      <p:sp>
        <p:nvSpPr>
          <p:cNvPr id="52228" name="灯片编号占位符 3">
            <a:extLst>
              <a:ext uri="{FF2B5EF4-FFF2-40B4-BE49-F238E27FC236}">
                <a16:creationId xmlns:a16="http://schemas.microsoft.com/office/drawing/2014/main" id="{A50351A7-349C-4F0E-B6AB-42B9A0B391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270E6CE-DD97-4D77-94B6-B0FDB454647B}" type="slidenum">
              <a:rPr lang="en-US" altLang="zh-CN" smtClean="0">
                <a:latin typeface="Arial" panose="020B0604020202020204" pitchFamily="34" charset="0"/>
                <a:ea typeface="宋体" panose="02010600030101010101" pitchFamily="2" charset="-122"/>
              </a:rPr>
              <a:pPr>
                <a:spcBef>
                  <a:spcPct val="0"/>
                </a:spcBef>
              </a:pPr>
              <a:t>28</a:t>
            </a:fld>
            <a:endParaRPr lang="en-US"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19323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801E89-30CB-4747-A8F4-3B3D441BB666}" type="slidenum">
              <a:rPr lang="zh-CN" altLang="en-US" smtClean="0"/>
              <a:pPr>
                <a:spcBef>
                  <a:spcPct val="0"/>
                </a:spcBef>
              </a:pPr>
              <a:t>3</a:t>
            </a:fld>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a:extLst>
              <a:ext uri="{FF2B5EF4-FFF2-40B4-BE49-F238E27FC236}">
                <a16:creationId xmlns:a16="http://schemas.microsoft.com/office/drawing/2014/main" id="{A9149421-ECFD-45CE-8455-BC1233BD8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a:extLst>
              <a:ext uri="{FF2B5EF4-FFF2-40B4-BE49-F238E27FC236}">
                <a16:creationId xmlns:a16="http://schemas.microsoft.com/office/drawing/2014/main" id="{70A4DE41-E851-415B-95DA-B0665BB938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CDC2(CDK1): </a:t>
            </a:r>
            <a:r>
              <a:rPr lang="en-US" altLang="zh-CN" dirty="0" err="1"/>
              <a:t>Thr</a:t>
            </a:r>
            <a:r>
              <a:rPr lang="en-US" altLang="zh-CN" dirty="0"/>
              <a:t> 161</a:t>
            </a:r>
            <a:r>
              <a:rPr lang="zh-CN" altLang="en-US" dirty="0"/>
              <a:t>；</a:t>
            </a:r>
            <a:r>
              <a:rPr lang="en-US" altLang="zh-CN" dirty="0" err="1"/>
              <a:t>Thr</a:t>
            </a:r>
            <a:r>
              <a:rPr lang="en-US" altLang="zh-CN" dirty="0"/>
              <a:t> 14/ Tyr 15</a:t>
            </a:r>
          </a:p>
          <a:p>
            <a:r>
              <a:rPr lang="en-US" altLang="zh-CN" dirty="0"/>
              <a:t>CDK2: </a:t>
            </a:r>
            <a:r>
              <a:rPr lang="en-US" altLang="zh-CN" dirty="0" err="1"/>
              <a:t>Thr</a:t>
            </a:r>
            <a:r>
              <a:rPr lang="en-US" altLang="zh-CN" dirty="0"/>
              <a:t> 160</a:t>
            </a:r>
            <a:r>
              <a:rPr lang="zh-CN" altLang="en-US" dirty="0"/>
              <a:t>； </a:t>
            </a:r>
            <a:r>
              <a:rPr lang="en-US" altLang="zh-CN" dirty="0" err="1"/>
              <a:t>Thr</a:t>
            </a:r>
            <a:r>
              <a:rPr lang="en-US" altLang="zh-CN" dirty="0"/>
              <a:t> 14/ Tyr 15</a:t>
            </a:r>
          </a:p>
          <a:p>
            <a:endParaRPr lang="zh-CN" altLang="en-US" dirty="0"/>
          </a:p>
        </p:txBody>
      </p:sp>
      <p:sp>
        <p:nvSpPr>
          <p:cNvPr id="54276" name="灯片编号占位符 3">
            <a:extLst>
              <a:ext uri="{FF2B5EF4-FFF2-40B4-BE49-F238E27FC236}">
                <a16:creationId xmlns:a16="http://schemas.microsoft.com/office/drawing/2014/main" id="{AD48B132-9592-43D4-9500-11794C8075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C4DA26BA-494C-4157-B281-011E006A0468}" type="slidenum">
              <a:rPr lang="zh-CN" altLang="en-US" smtClean="0">
                <a:latin typeface="Calibri" panose="020F0502020204030204" pitchFamily="34" charset="0"/>
                <a:ea typeface="宋体" panose="02010600030101010101" pitchFamily="2" charset="-122"/>
              </a:rPr>
              <a:pPr>
                <a:spcBef>
                  <a:spcPct val="0"/>
                </a:spcBef>
              </a:pPr>
              <a:t>29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040864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FIGURE 40.6 FLUORESCENCE MICROGRAPHS OF FISSION YEAST CELLS ILLUSTRATING PHENOTYPES OF CELL-CYCLE MUTATIONS. Cell walls and nuclei are stained. A, Wild-type cells. B, A wee1 mutation that accelerates entry into mitosis at the restrictive temperature. C, A cdc25 mutation that delays entry into mitosis at the restrictive temperature. </a:t>
            </a:r>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30</a:t>
            </a:fld>
            <a:endParaRPr lang="zh-CN" altLang="en-US"/>
          </a:p>
        </p:txBody>
      </p:sp>
    </p:spTree>
    <p:extLst>
      <p:ext uri="{BB962C8B-B14F-4D97-AF65-F5344CB8AC3E}">
        <p14:creationId xmlns:p14="http://schemas.microsoft.com/office/powerpoint/2010/main" val="245421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70A77B8B-1779-4E58-B98B-E60B5691DD6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a:extLst>
              <a:ext uri="{FF2B5EF4-FFF2-40B4-BE49-F238E27FC236}">
                <a16:creationId xmlns:a16="http://schemas.microsoft.com/office/drawing/2014/main" id="{E8AC102A-52C3-4E9C-85B6-40AD1795F8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
        <p:nvSpPr>
          <p:cNvPr id="58372" name="灯片编号占位符 3">
            <a:extLst>
              <a:ext uri="{FF2B5EF4-FFF2-40B4-BE49-F238E27FC236}">
                <a16:creationId xmlns:a16="http://schemas.microsoft.com/office/drawing/2014/main" id="{1009E46F-80D2-4644-B31B-28F560CE4BF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BC7B02-356D-4F81-ACE5-5B2DC20B9EC6}" type="slidenum">
              <a:rPr lang="zh-CN" altLang="en-US" smtClean="0"/>
              <a:pPr>
                <a:spcBef>
                  <a:spcPct val="0"/>
                </a:spcBef>
              </a:pPr>
              <a:t>32</a:t>
            </a:fld>
            <a:endParaRPr lang="zh-CN" altLang="en-US"/>
          </a:p>
        </p:txBody>
      </p:sp>
    </p:spTree>
    <p:extLst>
      <p:ext uri="{BB962C8B-B14F-4D97-AF65-F5344CB8AC3E}">
        <p14:creationId xmlns:p14="http://schemas.microsoft.com/office/powerpoint/2010/main" val="2638704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8431DF12-857C-4474-91D8-AC5B1CF1AE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8F3EE2CF-7E74-4DD7-9E41-DF4C84D9A4E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20-38 </a:t>
            </a:r>
            <a:r>
              <a:rPr lang="en-US" altLang="zh-CN" b="1"/>
              <a:t>Ubiquitin-Proteasome System for Regulated Protein Degradation. </a:t>
            </a:r>
            <a:r>
              <a:rPr lang="en-US" altLang="zh-CN"/>
              <a:t>Ubiquitin is attached to lysine in targeted proteins through the sequential action of a ubiquitin-activating enzyme (E1), a ubiquitin-conjugating enzyme (E2), and a ubiquitin ligase (E3). A proteasome then degrades the targeted protein into short peptides.</a:t>
            </a:r>
            <a:endParaRPr lang="zh-CN" altLang="en-US"/>
          </a:p>
        </p:txBody>
      </p:sp>
      <p:sp>
        <p:nvSpPr>
          <p:cNvPr id="34820" name="灯片编号占位符 3">
            <a:extLst>
              <a:ext uri="{FF2B5EF4-FFF2-40B4-BE49-F238E27FC236}">
                <a16:creationId xmlns:a16="http://schemas.microsoft.com/office/drawing/2014/main" id="{0F4A7E92-BE09-499C-8A7E-771B3367153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C06641A-F863-451B-A03F-E4191AF46AA9}" type="slidenum">
              <a:rPr lang="zh-CN" altLang="en-US" smtClean="0"/>
              <a:pPr/>
              <a:t>33</a:t>
            </a:fld>
            <a:endParaRPr lang="zh-CN" altLang="en-US"/>
          </a:p>
        </p:txBody>
      </p:sp>
    </p:spTree>
    <p:extLst>
      <p:ext uri="{BB962C8B-B14F-4D97-AF65-F5344CB8AC3E}">
        <p14:creationId xmlns:p14="http://schemas.microsoft.com/office/powerpoint/2010/main" val="205293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34</a:t>
            </a:fld>
            <a:endParaRPr lang="zh-CN" altLang="en-US"/>
          </a:p>
        </p:txBody>
      </p:sp>
    </p:spTree>
    <p:extLst>
      <p:ext uri="{BB962C8B-B14F-4D97-AF65-F5344CB8AC3E}">
        <p14:creationId xmlns:p14="http://schemas.microsoft.com/office/powerpoint/2010/main" val="4066285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a:extLst>
              <a:ext uri="{FF2B5EF4-FFF2-40B4-BE49-F238E27FC236}">
                <a16:creationId xmlns:a16="http://schemas.microsoft.com/office/drawing/2014/main" id="{4C98B4D2-0815-4F96-A995-9C001361BE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a:extLst>
              <a:ext uri="{FF2B5EF4-FFF2-40B4-BE49-F238E27FC236}">
                <a16:creationId xmlns:a16="http://schemas.microsoft.com/office/drawing/2014/main" id="{9847AED2-B1CF-4EDF-9F1D-D621C81150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Figure 2 | </a:t>
            </a:r>
            <a:r>
              <a:rPr lang="en-US" altLang="zh-CN" b="1"/>
              <a:t>Regulation of anaphase and mitotic exit by APC/C</a:t>
            </a:r>
            <a:r>
              <a:rPr lang="en-US" altLang="zh-CN" b="1" baseline="30000"/>
              <a:t>Cdc20</a:t>
            </a:r>
            <a:r>
              <a:rPr lang="en-US" altLang="zh-CN" b="1"/>
              <a:t>.</a:t>
            </a:r>
            <a:endParaRPr lang="en-US" altLang="zh-CN"/>
          </a:p>
          <a:p>
            <a:pPr eaLnBrk="1" hangingPunct="1"/>
            <a:r>
              <a:rPr lang="en-US" altLang="zh-CN"/>
              <a:t>During prometaphase, spindle-assembly-checkpoint proteins such as Mad2 and BubR1 are activated at kinetochores that are not (or not fully) attached with microtubules (indicated in green). Activated Mad2 and BubR1 inhibit the capability of anaphase promoting complex/cyclosome </a:t>
            </a:r>
            <a:r>
              <a:rPr lang="en-US" altLang="zh-CN" baseline="30000"/>
              <a:t>Cdc20</a:t>
            </a:r>
            <a:r>
              <a:rPr lang="en-US" altLang="zh-CN"/>
              <a:t> (APC/C</a:t>
            </a:r>
            <a:r>
              <a:rPr lang="en-US" altLang="zh-CN" baseline="30000"/>
              <a:t>Cdc20</a:t>
            </a:r>
            <a:r>
              <a:rPr lang="en-US" altLang="zh-CN"/>
              <a:t>) to ubiquitylate securin and cyclin B and thereby prevent anaphase and mitotic exit. In metaphase, when all kinetochores are attached to microtubules, APC/C</a:t>
            </a:r>
            <a:r>
              <a:rPr lang="en-US" altLang="zh-CN" baseline="30000"/>
              <a:t>Cdc20</a:t>
            </a:r>
            <a:r>
              <a:rPr lang="en-US" altLang="zh-CN"/>
              <a:t> ubiquitylates securin and cyclin B and thereby activates the protease separase and inactivates the cyclin-dependent kinase-1 (Cdk1). Separase then cleaves cohesin complexes (shown as red circles) that are holding sister chromatids together and thereby initiates sister-chromatid separation. Cdk1 inactivation leads to the dephosphorylation of Cdk1 substrates by protein phosphatases, and thereby enables exit from mitosis. In vertebrates, CDK1 inactivation also contributes to separase activation.</a:t>
            </a:r>
          </a:p>
          <a:p>
            <a:pPr>
              <a:lnSpc>
                <a:spcPts val="4000"/>
              </a:lnSpc>
              <a:spcBef>
                <a:spcPct val="50000"/>
              </a:spcBef>
            </a:pPr>
            <a:r>
              <a:rPr lang="en-US" altLang="zh-CN" b="1">
                <a:latin typeface="Arial" panose="020B0604020202020204" pitchFamily="34" charset="0"/>
                <a:ea typeface="黑体" panose="02010609060101010101" pitchFamily="49" charset="-122"/>
              </a:rPr>
              <a:t>APC</a:t>
            </a:r>
            <a:r>
              <a:rPr lang="zh-CN" altLang="en-US" b="1">
                <a:latin typeface="Arial" panose="020B0604020202020204" pitchFamily="34" charset="0"/>
                <a:ea typeface="黑体" panose="02010609060101010101" pitchFamily="49" charset="-122"/>
              </a:rPr>
              <a:t>主要介导两类蛋白降解</a:t>
            </a:r>
            <a:r>
              <a:rPr lang="en-US" altLang="zh-CN" b="1">
                <a:latin typeface="Arial" panose="020B0604020202020204" pitchFamily="34" charset="0"/>
                <a:ea typeface="黑体" panose="02010609060101010101" pitchFamily="49" charset="-122"/>
              </a:rPr>
              <a:t>: Anaphase Inhibitors</a:t>
            </a:r>
            <a:r>
              <a:rPr lang="zh-CN" altLang="en-US" b="1">
                <a:latin typeface="Arial" panose="020B0604020202020204" pitchFamily="34" charset="0"/>
                <a:ea typeface="黑体" panose="02010609060101010101" pitchFamily="49" charset="-122"/>
              </a:rPr>
              <a:t>和</a:t>
            </a:r>
            <a:r>
              <a:rPr lang="en-US" altLang="zh-CN" b="1">
                <a:latin typeface="Arial" panose="020B0604020202020204" pitchFamily="34" charset="0"/>
                <a:ea typeface="黑体" panose="02010609060101010101" pitchFamily="49" charset="-122"/>
              </a:rPr>
              <a:t>Mitotic Cyclin. </a:t>
            </a:r>
            <a:r>
              <a:rPr lang="zh-CN" altLang="en-US" b="1">
                <a:latin typeface="Arial" panose="020B0604020202020204" pitchFamily="34" charset="0"/>
                <a:ea typeface="黑体" panose="02010609060101010101" pitchFamily="49" charset="-122"/>
              </a:rPr>
              <a:t>前者维持姐妹染色单体粘连</a:t>
            </a:r>
            <a:r>
              <a:rPr lang="en-US" altLang="zh-CN" b="1">
                <a:latin typeface="Arial" panose="020B0604020202020204" pitchFamily="34" charset="0"/>
                <a:ea typeface="黑体" panose="02010609060101010101" pitchFamily="49" charset="-122"/>
              </a:rPr>
              <a:t>, </a:t>
            </a:r>
            <a:r>
              <a:rPr lang="zh-CN" altLang="en-US" b="1">
                <a:latin typeface="Arial" panose="020B0604020202020204" pitchFamily="34" charset="0"/>
                <a:ea typeface="黑体" panose="02010609060101010101" pitchFamily="49" charset="-122"/>
              </a:rPr>
              <a:t>抑制后期启动；后者的降解意味着有丝分裂即将结束，即染色体开始去凝集，核膜重建。 </a:t>
            </a:r>
          </a:p>
          <a:p>
            <a:pPr>
              <a:lnSpc>
                <a:spcPts val="4000"/>
              </a:lnSpc>
              <a:spcBef>
                <a:spcPct val="50000"/>
              </a:spcBef>
            </a:pPr>
            <a:r>
              <a:rPr lang="en-US" altLang="zh-CN" b="1">
                <a:latin typeface="Arial" panose="020B0604020202020204" pitchFamily="34" charset="0"/>
                <a:ea typeface="黑体" panose="02010609060101010101" pitchFamily="49" charset="-122"/>
              </a:rPr>
              <a:t>APC</a:t>
            </a:r>
            <a:r>
              <a:rPr lang="zh-CN" altLang="en-US" b="1">
                <a:latin typeface="Arial" panose="020B0604020202020204" pitchFamily="34" charset="0"/>
                <a:ea typeface="黑体" panose="02010609060101010101" pitchFamily="49" charset="-122"/>
              </a:rPr>
              <a:t>介导选择性降解的靶蛋白与</a:t>
            </a:r>
            <a:r>
              <a:rPr lang="en-US" altLang="zh-CN" b="1">
                <a:latin typeface="Arial" panose="020B0604020202020204" pitchFamily="34" charset="0"/>
                <a:ea typeface="黑体" panose="02010609060101010101" pitchFamily="49" charset="-122"/>
              </a:rPr>
              <a:t>Ubiquitin</a:t>
            </a:r>
            <a:r>
              <a:rPr lang="zh-CN" altLang="en-US" b="1">
                <a:latin typeface="Arial" panose="020B0604020202020204" pitchFamily="34" charset="0"/>
                <a:ea typeface="黑体" panose="02010609060101010101" pitchFamily="49" charset="-122"/>
              </a:rPr>
              <a:t>结合 </a:t>
            </a:r>
            <a:r>
              <a:rPr lang="en-US" altLang="zh-CN" b="1">
                <a:latin typeface="Arial" panose="020B0604020202020204" pitchFamily="34" charset="0"/>
                <a:ea typeface="黑体" panose="02010609060101010101" pitchFamily="49" charset="-122"/>
              </a:rPr>
              <a:t>(</a:t>
            </a:r>
            <a:r>
              <a:rPr lang="zh-CN" altLang="en-US" b="1">
                <a:latin typeface="Arial" panose="020B0604020202020204" pitchFamily="34" charset="0"/>
                <a:ea typeface="黑体" panose="02010609060101010101" pitchFamily="49" charset="-122"/>
              </a:rPr>
              <a:t>通过泛素依赖性途径降解</a:t>
            </a:r>
            <a:r>
              <a:rPr lang="en-US" altLang="zh-CN" b="1">
                <a:latin typeface="Arial" panose="020B0604020202020204" pitchFamily="34" charset="0"/>
                <a:ea typeface="黑体" panose="02010609060101010101" pitchFamily="49" charset="-122"/>
              </a:rPr>
              <a:t>) Cdc20 </a:t>
            </a:r>
            <a:r>
              <a:rPr lang="zh-CN" altLang="en-US" b="1">
                <a:latin typeface="Arial" panose="020B0604020202020204" pitchFamily="34" charset="0"/>
                <a:ea typeface="黑体" panose="02010609060101010101" pitchFamily="49" charset="-122"/>
              </a:rPr>
              <a:t>和</a:t>
            </a:r>
            <a:r>
              <a:rPr lang="en-US" altLang="zh-CN" b="1">
                <a:latin typeface="Arial" panose="020B0604020202020204" pitchFamily="34" charset="0"/>
                <a:ea typeface="黑体" panose="02010609060101010101" pitchFamily="49" charset="-122"/>
              </a:rPr>
              <a:t>Mad2</a:t>
            </a:r>
            <a:r>
              <a:rPr lang="zh-CN" altLang="en-US" b="1">
                <a:latin typeface="Arial" panose="020B0604020202020204" pitchFamily="34" charset="0"/>
                <a:ea typeface="黑体" panose="02010609060101010101" pitchFamily="49" charset="-122"/>
              </a:rPr>
              <a:t>蛋白位于动粒上，在染色体结合有丝分裂纺锤体前将不能从动粒上释放，由于</a:t>
            </a:r>
            <a:r>
              <a:rPr lang="en-US" altLang="zh-CN" b="1">
                <a:latin typeface="Arial" panose="020B0604020202020204" pitchFamily="34" charset="0"/>
                <a:ea typeface="黑体" panose="02010609060101010101" pitchFamily="49" charset="-122"/>
              </a:rPr>
              <a:t>Mad2</a:t>
            </a:r>
            <a:r>
              <a:rPr lang="zh-CN" altLang="en-US" b="1">
                <a:latin typeface="Arial" panose="020B0604020202020204" pitchFamily="34" charset="0"/>
                <a:ea typeface="黑体" panose="02010609060101010101" pitchFamily="49" charset="-122"/>
              </a:rPr>
              <a:t>与</a:t>
            </a:r>
            <a:r>
              <a:rPr lang="en-US" altLang="zh-CN" b="1">
                <a:latin typeface="Arial" panose="020B0604020202020204" pitchFamily="34" charset="0"/>
                <a:ea typeface="黑体" panose="02010609060101010101" pitchFamily="49" charset="-122"/>
              </a:rPr>
              <a:t>Cdc20</a:t>
            </a:r>
            <a:r>
              <a:rPr lang="zh-CN" altLang="en-US" b="1">
                <a:latin typeface="Arial" panose="020B0604020202020204" pitchFamily="34" charset="0"/>
                <a:ea typeface="黑体" panose="02010609060101010101" pitchFamily="49" charset="-122"/>
              </a:rPr>
              <a:t>结合而抑制</a:t>
            </a:r>
            <a:r>
              <a:rPr lang="en-US" altLang="zh-CN" b="1">
                <a:latin typeface="Arial" panose="020B0604020202020204" pitchFamily="34" charset="0"/>
                <a:ea typeface="黑体" panose="02010609060101010101" pitchFamily="49" charset="-122"/>
              </a:rPr>
              <a:t>APC</a:t>
            </a:r>
            <a:r>
              <a:rPr lang="zh-CN" altLang="en-US" b="1">
                <a:latin typeface="Arial" panose="020B0604020202020204" pitchFamily="34" charset="0"/>
                <a:ea typeface="黑体" panose="02010609060101010101" pitchFamily="49" charset="-122"/>
              </a:rPr>
              <a:t>的活性。所以只有所有染色体都与纺锤体结合后，</a:t>
            </a:r>
            <a:r>
              <a:rPr lang="en-US" altLang="zh-CN" b="1">
                <a:latin typeface="Arial" panose="020B0604020202020204" pitchFamily="34" charset="0"/>
                <a:ea typeface="黑体" panose="02010609060101010101" pitchFamily="49" charset="-122"/>
              </a:rPr>
              <a:t>APC</a:t>
            </a:r>
            <a:r>
              <a:rPr lang="zh-CN" altLang="en-US" b="1">
                <a:latin typeface="Arial" panose="020B0604020202020204" pitchFamily="34" charset="0"/>
                <a:ea typeface="黑体" panose="02010609060101010101" pitchFamily="49" charset="-122"/>
              </a:rPr>
              <a:t>才有活性，才启动细胞向后期转换。</a:t>
            </a:r>
          </a:p>
          <a:p>
            <a:pPr eaLnBrk="1" hangingPunct="1"/>
            <a:r>
              <a:rPr lang="en-US" altLang="zh-CN">
                <a:solidFill>
                  <a:srgbClr val="FFFF00"/>
                </a:solidFill>
                <a:latin typeface="Times New Roman" panose="02020603050405020304" pitchFamily="18" charset="0"/>
                <a:ea typeface="黑体" panose="02010609060101010101" pitchFamily="49" charset="-122"/>
              </a:rPr>
              <a:t>Mad2（</a:t>
            </a:r>
            <a:r>
              <a:rPr lang="zh-CN" altLang="en-US">
                <a:solidFill>
                  <a:srgbClr val="FFFF00"/>
                </a:solidFill>
                <a:latin typeface="Times New Roman" panose="02020603050405020304" pitchFamily="18" charset="0"/>
                <a:ea typeface="黑体" panose="02010609060101010101" pitchFamily="49" charset="-122"/>
              </a:rPr>
              <a:t>有丝分裂阻滞缺陷蛋白</a:t>
            </a:r>
            <a:r>
              <a:rPr lang="en-US" altLang="zh-CN">
                <a:solidFill>
                  <a:srgbClr val="FFFF00"/>
                </a:solidFill>
                <a:latin typeface="Times New Roman" panose="02020603050405020304" pitchFamily="18" charset="0"/>
                <a:ea typeface="黑体" panose="02010609060101010101" pitchFamily="49" charset="-122"/>
              </a:rPr>
              <a:t>2</a:t>
            </a:r>
            <a:r>
              <a:rPr lang="zh-CN" altLang="en-US">
                <a:solidFill>
                  <a:srgbClr val="FFFF00"/>
                </a:solidFill>
                <a:latin typeface="Times New Roman" panose="02020603050405020304" pitchFamily="18" charset="0"/>
                <a:ea typeface="黑体" panose="02010609060101010101" pitchFamily="49" charset="-122"/>
              </a:rPr>
              <a:t>，</a:t>
            </a:r>
            <a:r>
              <a:rPr lang="en-US" altLang="zh-CN">
                <a:solidFill>
                  <a:srgbClr val="FFFF00"/>
                </a:solidFill>
                <a:latin typeface="Times New Roman" panose="02020603050405020304" pitchFamily="18" charset="0"/>
                <a:ea typeface="黑体" panose="02010609060101010101" pitchFamily="49" charset="-122"/>
              </a:rPr>
              <a:t>mitotic arrest deficient protein 2）</a:t>
            </a:r>
          </a:p>
          <a:p>
            <a:pPr eaLnBrk="1" hangingPunct="1"/>
            <a:r>
              <a:rPr lang="en-US" altLang="zh-CN">
                <a:solidFill>
                  <a:srgbClr val="FFFF00"/>
                </a:solidFill>
                <a:latin typeface="Times New Roman" panose="02020603050405020304" pitchFamily="18" charset="0"/>
                <a:ea typeface="黑体" panose="02010609060101010101" pitchFamily="49" charset="-122"/>
              </a:rPr>
              <a:t>Bub(budding uninhibited by benzimidazole)</a:t>
            </a:r>
            <a:endParaRPr lang="zh-CN" altLang="en-US">
              <a:solidFill>
                <a:srgbClr val="FFFF00"/>
              </a:solidFill>
              <a:latin typeface="Times New Roman" panose="02020603050405020304" pitchFamily="18" charset="0"/>
              <a:ea typeface="黑体" panose="02010609060101010101" pitchFamily="49" charset="-122"/>
            </a:endParaRPr>
          </a:p>
          <a:p>
            <a:pPr eaLnBrk="1" hangingPunct="1"/>
            <a:endParaRPr lang="zh-CN" altLang="en-US"/>
          </a:p>
        </p:txBody>
      </p:sp>
      <p:sp>
        <p:nvSpPr>
          <p:cNvPr id="67588" name="灯片编号占位符 3">
            <a:extLst>
              <a:ext uri="{FF2B5EF4-FFF2-40B4-BE49-F238E27FC236}">
                <a16:creationId xmlns:a16="http://schemas.microsoft.com/office/drawing/2014/main" id="{26BCB145-1FD5-4CAF-BBDC-06B1D523BA1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54786398-539B-43FC-9EB5-02187CED3C90}" type="slidenum">
              <a:rPr lang="zh-CN" altLang="en-US" smtClean="0">
                <a:latin typeface="Calibri" panose="020F0502020204030204" pitchFamily="34" charset="0"/>
                <a:ea typeface="宋体" panose="02010600030101010101" pitchFamily="2" charset="-122"/>
              </a:rPr>
              <a:pPr>
                <a:spcBef>
                  <a:spcPct val="0"/>
                </a:spcBef>
              </a:pPr>
              <a:t>36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132393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a:extLst>
              <a:ext uri="{FF2B5EF4-FFF2-40B4-BE49-F238E27FC236}">
                <a16:creationId xmlns:a16="http://schemas.microsoft.com/office/drawing/2014/main" id="{5B78B4B7-8E17-4EB4-9EA4-79E68610156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a:extLst>
              <a:ext uri="{FF2B5EF4-FFF2-40B4-BE49-F238E27FC236}">
                <a16:creationId xmlns:a16="http://schemas.microsoft.com/office/drawing/2014/main" id="{97EB8C8F-308D-4D93-A88C-8FF1D2D26F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24-21 </a:t>
            </a:r>
            <a:r>
              <a:rPr lang="en-US" altLang="zh-CN" b="1"/>
              <a:t>The Spindle Assembly Checkpoint. (a) </a:t>
            </a:r>
            <a:r>
              <a:rPr lang="en-US" altLang="zh-CN"/>
              <a:t>A model for the spindle assembly checkpoint</a:t>
            </a:r>
          </a:p>
          <a:p>
            <a:r>
              <a:rPr lang="en-US" altLang="zh-CN"/>
              <a:t>shows how chromosomes that are not attached to the spindle may organize Mad and Bub proteins into a complex</a:t>
            </a:r>
          </a:p>
          <a:p>
            <a:r>
              <a:rPr lang="en-US" altLang="zh-CN"/>
              <a:t>that inhibits the anaphase-promoting complex, thereby delaying the onset of anaphase until all chromosomes</a:t>
            </a:r>
          </a:p>
          <a:p>
            <a:r>
              <a:rPr lang="en-US" altLang="zh-CN"/>
              <a:t>are attached to the spindle. </a:t>
            </a:r>
            <a:r>
              <a:rPr lang="en-US" altLang="zh-CN" b="1"/>
              <a:t>(b) </a:t>
            </a:r>
            <a:r>
              <a:rPr lang="en-US" altLang="zh-CN"/>
              <a:t>When a cultured </a:t>
            </a:r>
            <a:r>
              <a:rPr lang="en-US" altLang="zh-CN" i="1"/>
              <a:t>Drosophila </a:t>
            </a:r>
            <a:r>
              <a:rPr lang="en-US" altLang="zh-CN"/>
              <a:t>cell is treated with a low dose of paclitaxel,</a:t>
            </a:r>
          </a:p>
          <a:p>
            <a:r>
              <a:rPr lang="en-US" altLang="zh-CN"/>
              <a:t>a chromosome is slow to arrive at the metaphase plate (arrow); Bub1 is found at its kinetochore (red).</a:t>
            </a:r>
            <a:endParaRPr lang="zh-CN" altLang="en-US"/>
          </a:p>
        </p:txBody>
      </p:sp>
      <p:sp>
        <p:nvSpPr>
          <p:cNvPr id="69636" name="灯片编号占位符 3">
            <a:extLst>
              <a:ext uri="{FF2B5EF4-FFF2-40B4-BE49-F238E27FC236}">
                <a16:creationId xmlns:a16="http://schemas.microsoft.com/office/drawing/2014/main" id="{444943C4-A733-40E5-9FF1-3CDBBCB238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585824B-5E8A-4E8B-BD27-EFB6680DEEFD}" type="slidenum">
              <a:rPr lang="zh-CN" altLang="en-US" smtClean="0"/>
              <a:pPr/>
              <a:t>37</a:t>
            </a:fld>
            <a:endParaRPr lang="zh-CN" altLang="en-US"/>
          </a:p>
        </p:txBody>
      </p:sp>
    </p:spTree>
    <p:extLst>
      <p:ext uri="{BB962C8B-B14F-4D97-AF65-F5344CB8AC3E}">
        <p14:creationId xmlns:p14="http://schemas.microsoft.com/office/powerpoint/2010/main" val="3010677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a:extLst>
              <a:ext uri="{FF2B5EF4-FFF2-40B4-BE49-F238E27FC236}">
                <a16:creationId xmlns:a16="http://schemas.microsoft.com/office/drawing/2014/main" id="{C4E3D906-5E15-4B4A-AC21-32F34367E9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a:extLst>
              <a:ext uri="{FF2B5EF4-FFF2-40B4-BE49-F238E27FC236}">
                <a16:creationId xmlns:a16="http://schemas.microsoft.com/office/drawing/2014/main" id="{E9C2279B-08D5-4F7F-8740-91A03C1435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细胞由</a:t>
            </a:r>
            <a:r>
              <a:rPr lang="en-US" altLang="zh-CN" dirty="0"/>
              <a:t>G1 </a:t>
            </a:r>
            <a:r>
              <a:rPr lang="zh-CN" altLang="en-US" dirty="0"/>
              <a:t>期向</a:t>
            </a:r>
            <a:r>
              <a:rPr lang="en-US" altLang="zh-CN" dirty="0"/>
              <a:t>S </a:t>
            </a:r>
            <a:r>
              <a:rPr lang="zh-CN" altLang="en-US" dirty="0"/>
              <a:t>期转化主要受</a:t>
            </a:r>
            <a:r>
              <a:rPr lang="en-US" altLang="zh-CN" dirty="0"/>
              <a:t>G1 </a:t>
            </a:r>
            <a:r>
              <a:rPr lang="zh-CN" altLang="en-US" dirty="0"/>
              <a:t>期周期蛋白依赖性</a:t>
            </a:r>
            <a:r>
              <a:rPr lang="en-US" altLang="zh-CN" dirty="0"/>
              <a:t>CDK </a:t>
            </a:r>
            <a:r>
              <a:rPr lang="zh-CN" altLang="en-US" dirty="0"/>
              <a:t>所控制。在哺乳动物细胞中，</a:t>
            </a:r>
            <a:r>
              <a:rPr lang="en-US" altLang="zh-CN" dirty="0"/>
              <a:t>G1 </a:t>
            </a:r>
            <a:r>
              <a:rPr lang="zh-CN" altLang="en-US" dirty="0"/>
              <a:t>期周期蛋白主要包括</a:t>
            </a:r>
            <a:r>
              <a:rPr lang="en-US" altLang="zh-CN" dirty="0"/>
              <a:t>cyclin D</a:t>
            </a:r>
            <a:r>
              <a:rPr lang="zh-CN" altLang="en-US" dirty="0"/>
              <a:t>、</a:t>
            </a:r>
            <a:r>
              <a:rPr lang="en-US" altLang="zh-CN" dirty="0"/>
              <a:t>E</a:t>
            </a:r>
            <a:r>
              <a:rPr lang="zh-CN" altLang="en-US" dirty="0"/>
              <a:t>，或许还有</a:t>
            </a:r>
            <a:r>
              <a:rPr lang="en-US" altLang="zh-CN" dirty="0"/>
              <a:t>cyclin A</a:t>
            </a:r>
            <a:r>
              <a:rPr lang="zh-CN" altLang="en-US" dirty="0"/>
              <a:t>。与</a:t>
            </a:r>
            <a:r>
              <a:rPr lang="en-US" altLang="zh-CN" dirty="0"/>
              <a:t>G1 </a:t>
            </a:r>
            <a:r>
              <a:rPr lang="zh-CN" altLang="en-US" dirty="0"/>
              <a:t>期周期蛋白结合的</a:t>
            </a:r>
            <a:r>
              <a:rPr lang="en-US" altLang="zh-CN" dirty="0"/>
              <a:t>CDK </a:t>
            </a:r>
            <a:r>
              <a:rPr lang="zh-CN" altLang="en-US" dirty="0"/>
              <a:t>主要包括</a:t>
            </a:r>
            <a:r>
              <a:rPr lang="en-US" altLang="zh-CN" dirty="0"/>
              <a:t>CDK2</a:t>
            </a:r>
            <a:r>
              <a:rPr lang="zh-CN" altLang="en-US" dirty="0"/>
              <a:t>、</a:t>
            </a:r>
            <a:r>
              <a:rPr lang="en-US" altLang="zh-CN" dirty="0"/>
              <a:t>CDK4 </a:t>
            </a:r>
            <a:r>
              <a:rPr lang="zh-CN" altLang="en-US" dirty="0"/>
              <a:t>和</a:t>
            </a:r>
            <a:r>
              <a:rPr lang="en-US" altLang="zh-CN" dirty="0"/>
              <a:t>CDK6 </a:t>
            </a:r>
            <a:r>
              <a:rPr lang="zh-CN" altLang="en-US" dirty="0"/>
              <a:t>等</a:t>
            </a:r>
            <a:endParaRPr lang="en-US" altLang="zh-CN" dirty="0"/>
          </a:p>
          <a:p>
            <a:r>
              <a:rPr lang="en-US" altLang="zh-CN" dirty="0"/>
              <a:t>http://erc.endocrinology-journals.org/content/18/4/C19/F1.expansion.html</a:t>
            </a:r>
          </a:p>
          <a:p>
            <a:r>
              <a:rPr lang="en-US" altLang="zh-CN" dirty="0"/>
              <a:t>Figure 1Regulation of cell cycle checkpoint control. Mitogenic signals converge at the level of cyclin D1 upregulation and CDK4/6 association, localization, and kinase activity. CDK4/6 phosphorylates and inactivates RB tumor suppressor proteins, leading to dissociation of E2F transcription factors and transcriptional regulation of genes important for G1/S transition and cell cycle progression through the restriction point (lightning bolt). </a:t>
            </a:r>
          </a:p>
          <a:p>
            <a:pPr eaLnBrk="1" hangingPunct="1"/>
            <a:endParaRPr lang="zh-CN" altLang="en-US" dirty="0"/>
          </a:p>
        </p:txBody>
      </p:sp>
      <p:sp>
        <p:nvSpPr>
          <p:cNvPr id="79876" name="灯片编号占位符 3">
            <a:extLst>
              <a:ext uri="{FF2B5EF4-FFF2-40B4-BE49-F238E27FC236}">
                <a16:creationId xmlns:a16="http://schemas.microsoft.com/office/drawing/2014/main" id="{A53E693C-5646-457D-B80C-BF1F39980DC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300ABA42-9AC8-49FF-868E-18EDCCE1C1CA}" type="slidenum">
              <a:rPr lang="zh-CN" altLang="en-US" smtClean="0">
                <a:latin typeface="Calibri" panose="020F0502020204030204" pitchFamily="34" charset="0"/>
                <a:ea typeface="宋体" panose="02010600030101010101" pitchFamily="2" charset="-122"/>
              </a:rPr>
              <a:pPr>
                <a:spcBef>
                  <a:spcPct val="0"/>
                </a:spcBef>
              </a:pPr>
              <a:t>38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96916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a:extLst>
              <a:ext uri="{FF2B5EF4-FFF2-40B4-BE49-F238E27FC236}">
                <a16:creationId xmlns:a16="http://schemas.microsoft.com/office/drawing/2014/main" id="{1C2F6E85-57E6-498D-8DF8-534ECDC494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a:extLst>
              <a:ext uri="{FF2B5EF4-FFF2-40B4-BE49-F238E27FC236}">
                <a16:creationId xmlns:a16="http://schemas.microsoft.com/office/drawing/2014/main" id="{C53898CA-834D-4E03-BC67-C2DA4CA1FE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24-19 </a:t>
            </a:r>
            <a:r>
              <a:rPr lang="en-US" altLang="zh-CN" b="1"/>
              <a:t>Role of the Rb Protein in Cell Cycle Control. </a:t>
            </a:r>
            <a:r>
              <a:rPr lang="en-US" altLang="zh-CN"/>
              <a:t>In its dephosphorylated state, the Rb protein binds to the E2F transcription factor. This binding prevents E2F from activating the transcription of genes coding for proteins required for DNA replication, which are needed before the cell can pass through the restriction point into S phase. In cells stimulated by growth factors, the Ras pathway is activated (see Figure 24-25), which leads to the production and activation of a G1 Cdk-cyclin complex that phosphorylates the Rb protein. Phosphorylated Rb can no longer bind to E2F, thereby allowing E2F to activate gene transcription and trigger the onset of S phase. During the subsequent M phase (not shown), the Rb protein is dephosphorylated so that it can once again inhibit E2F.</a:t>
            </a:r>
            <a:endParaRPr lang="zh-CN" altLang="en-US"/>
          </a:p>
        </p:txBody>
      </p:sp>
      <p:sp>
        <p:nvSpPr>
          <p:cNvPr id="81924" name="灯片编号占位符 3">
            <a:extLst>
              <a:ext uri="{FF2B5EF4-FFF2-40B4-BE49-F238E27FC236}">
                <a16:creationId xmlns:a16="http://schemas.microsoft.com/office/drawing/2014/main" id="{CB524276-CFDA-44F6-AA11-C8BC810A50C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ABBF7C5-C167-44E1-AB19-EB6189F65272}" type="slidenum">
              <a:rPr lang="zh-CN" altLang="en-US" smtClean="0"/>
              <a:pPr/>
              <a:t>39</a:t>
            </a:fld>
            <a:endParaRPr lang="zh-CN" altLang="en-US"/>
          </a:p>
        </p:txBody>
      </p:sp>
    </p:spTree>
    <p:extLst>
      <p:ext uri="{BB962C8B-B14F-4D97-AF65-F5344CB8AC3E}">
        <p14:creationId xmlns:p14="http://schemas.microsoft.com/office/powerpoint/2010/main" val="27358473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a:extLst>
              <a:ext uri="{FF2B5EF4-FFF2-40B4-BE49-F238E27FC236}">
                <a16:creationId xmlns:a16="http://schemas.microsoft.com/office/drawing/2014/main" id="{D38696B8-D5FC-41B2-9648-AA31C8B5BAD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a:extLst>
              <a:ext uri="{FF2B5EF4-FFF2-40B4-BE49-F238E27FC236}">
                <a16:creationId xmlns:a16="http://schemas.microsoft.com/office/drawing/2014/main" id="{5D698E22-AD90-48B4-A8C7-98389AE01D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G1</a:t>
            </a:r>
            <a:r>
              <a:rPr lang="zh-CN" altLang="en-US" dirty="0"/>
              <a:t>、</a:t>
            </a:r>
            <a:r>
              <a:rPr lang="en-US" altLang="zh-CN" dirty="0"/>
              <a:t>S</a:t>
            </a:r>
            <a:r>
              <a:rPr lang="zh-CN" altLang="en-US" dirty="0"/>
              <a:t>期：</a:t>
            </a:r>
            <a:r>
              <a:rPr lang="en-US" altLang="zh-CN" dirty="0"/>
              <a:t>SCF</a:t>
            </a:r>
            <a:r>
              <a:rPr lang="zh-CN" altLang="en-US" dirty="0"/>
              <a:t>泛素化途径</a:t>
            </a:r>
            <a:r>
              <a:rPr lang="en-US" altLang="zh-CN" dirty="0"/>
              <a:t>(the ubiquitin pathway)</a:t>
            </a:r>
            <a:r>
              <a:rPr lang="zh-CN" altLang="en-US" dirty="0"/>
              <a:t>是一种有高度选择性的蛋白水解途径，是细胞周期调控的基础。依赖</a:t>
            </a:r>
            <a:r>
              <a:rPr lang="en-US" altLang="zh-CN" dirty="0"/>
              <a:t>SCF(</a:t>
            </a:r>
            <a:r>
              <a:rPr lang="en-US" altLang="zh-CN" dirty="0" err="1"/>
              <a:t>skp</a:t>
            </a:r>
            <a:r>
              <a:rPr lang="en-US" altLang="zh-CN" dirty="0"/>
              <a:t>-</a:t>
            </a:r>
            <a:r>
              <a:rPr lang="en-US" altLang="zh-CN" dirty="0" err="1"/>
              <a:t>cullin</a:t>
            </a:r>
            <a:r>
              <a:rPr lang="en-US" altLang="zh-CN" dirty="0"/>
              <a:t>-F-box protein)</a:t>
            </a:r>
            <a:r>
              <a:rPr lang="zh-CN" altLang="en-US" dirty="0"/>
              <a:t>和</a:t>
            </a:r>
            <a:r>
              <a:rPr lang="en-US" altLang="zh-CN" dirty="0"/>
              <a:t>APC/C(</a:t>
            </a:r>
            <a:r>
              <a:rPr lang="en-US" altLang="zh-CN" dirty="0" err="1"/>
              <a:t>anaphas</a:t>
            </a:r>
            <a:r>
              <a:rPr lang="en-US" altLang="zh-CN" dirty="0"/>
              <a:t>-promoting complex or </a:t>
            </a:r>
            <a:r>
              <a:rPr lang="en-US" altLang="zh-CN" dirty="0" err="1"/>
              <a:t>cyclosome</a:t>
            </a:r>
            <a:r>
              <a:rPr lang="en-US" altLang="zh-CN" dirty="0"/>
              <a:t>)</a:t>
            </a:r>
            <a:r>
              <a:rPr lang="zh-CN" altLang="en-US" dirty="0"/>
              <a:t>的两种泛素化途径对细胞周期不同时期的调控作用。 </a:t>
            </a:r>
          </a:p>
          <a:p>
            <a:endParaRPr lang="zh-CN" altLang="en-US" dirty="0"/>
          </a:p>
        </p:txBody>
      </p:sp>
      <p:sp>
        <p:nvSpPr>
          <p:cNvPr id="90116" name="灯片编号占位符 3">
            <a:extLst>
              <a:ext uri="{FF2B5EF4-FFF2-40B4-BE49-F238E27FC236}">
                <a16:creationId xmlns:a16="http://schemas.microsoft.com/office/drawing/2014/main" id="{BF750DD6-9DC9-494C-8B60-DA698D15DA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0E6C7122-2CB8-4AD7-A662-EDCCA7AA8812}" type="slidenum">
              <a:rPr lang="zh-CN" altLang="en-US" smtClean="0">
                <a:latin typeface="Calibri" panose="020F0502020204030204" pitchFamily="34" charset="0"/>
                <a:ea typeface="宋体" panose="02010600030101010101" pitchFamily="2" charset="-122"/>
              </a:rPr>
              <a:pPr>
                <a:spcBef>
                  <a:spcPct val="0"/>
                </a:spcBef>
              </a:pPr>
              <a:t>41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572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a:t>
            </a:fld>
            <a:endParaRPr lang="zh-CN" altLang="en-US"/>
          </a:p>
        </p:txBody>
      </p:sp>
    </p:spTree>
    <p:extLst>
      <p:ext uri="{BB962C8B-B14F-4D97-AF65-F5344CB8AC3E}">
        <p14:creationId xmlns:p14="http://schemas.microsoft.com/office/powerpoint/2010/main" val="2928487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42</a:t>
            </a:fld>
            <a:endParaRPr lang="zh-CN" altLang="en-US"/>
          </a:p>
        </p:txBody>
      </p:sp>
    </p:spTree>
    <p:extLst>
      <p:ext uri="{BB962C8B-B14F-4D97-AF65-F5344CB8AC3E}">
        <p14:creationId xmlns:p14="http://schemas.microsoft.com/office/powerpoint/2010/main" val="199734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3871CBA9-242E-4F4A-B6BA-9B69C65228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a:extLst>
              <a:ext uri="{FF2B5EF4-FFF2-40B4-BE49-F238E27FC236}">
                <a16:creationId xmlns:a16="http://schemas.microsoft.com/office/drawing/2014/main" id="{4C63614A-2B51-414F-9A39-8EA0139450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在整个细胞周期中</a:t>
            </a:r>
            <a:r>
              <a:rPr lang="en-US" altLang="zh-CN" dirty="0"/>
              <a:t>DNA </a:t>
            </a:r>
            <a:r>
              <a:rPr lang="zh-CN" altLang="en-US" dirty="0"/>
              <a:t>复制一次，而且只能一次。</a:t>
            </a:r>
          </a:p>
          <a:p>
            <a:pPr eaLnBrk="1" hangingPunct="1"/>
            <a:r>
              <a:rPr lang="zh-CN" altLang="en-US" dirty="0"/>
              <a:t>执照因子假说</a:t>
            </a:r>
            <a:r>
              <a:rPr lang="en-US" altLang="zh-CN" dirty="0"/>
              <a:t>——</a:t>
            </a:r>
            <a:r>
              <a:rPr lang="zh-CN" altLang="en-US" dirty="0"/>
              <a:t>对细胞核染色质</a:t>
            </a:r>
            <a:r>
              <a:rPr lang="en-US" altLang="zh-CN" dirty="0"/>
              <a:t>DNA </a:t>
            </a:r>
          </a:p>
          <a:p>
            <a:pPr eaLnBrk="1" hangingPunct="1"/>
            <a:r>
              <a:rPr lang="zh-CN" altLang="en-US" dirty="0"/>
              <a:t>复制发行“执照”（</a:t>
            </a:r>
            <a:r>
              <a:rPr lang="en-US" altLang="zh-CN" dirty="0"/>
              <a:t>licensing</a:t>
            </a:r>
            <a:r>
              <a:rPr lang="zh-CN" altLang="en-US" dirty="0"/>
              <a:t>）。</a:t>
            </a:r>
          </a:p>
          <a:p>
            <a:pPr eaLnBrk="1" hangingPunct="1"/>
            <a:r>
              <a:rPr lang="zh-CN" altLang="en-US" dirty="0"/>
              <a:t>在</a:t>
            </a:r>
            <a:r>
              <a:rPr lang="en-US" altLang="zh-CN" dirty="0"/>
              <a:t>M </a:t>
            </a:r>
            <a:r>
              <a:rPr lang="zh-CN" altLang="en-US" dirty="0"/>
              <a:t>期，细胞核膜破 裂，胞质中的执照因子与染色质接触并与之结合，使后者获得</a:t>
            </a:r>
            <a:r>
              <a:rPr lang="en-US" altLang="zh-CN" dirty="0"/>
              <a:t>DNA </a:t>
            </a:r>
            <a:r>
              <a:rPr lang="zh-CN" altLang="en-US" dirty="0"/>
              <a:t>复制所必需的“执照”。细胞通过</a:t>
            </a:r>
            <a:r>
              <a:rPr lang="en-US" altLang="zh-CN" dirty="0"/>
              <a:t>G1 </a:t>
            </a:r>
            <a:r>
              <a:rPr lang="zh-CN" altLang="en-US" dirty="0"/>
              <a:t>期 </a:t>
            </a:r>
          </a:p>
          <a:p>
            <a:pPr eaLnBrk="1" hangingPunct="1"/>
            <a:r>
              <a:rPr lang="zh-CN" altLang="en-US" dirty="0"/>
              <a:t>后进入</a:t>
            </a:r>
            <a:r>
              <a:rPr lang="en-US" altLang="zh-CN" dirty="0"/>
              <a:t>S </a:t>
            </a:r>
            <a:r>
              <a:rPr lang="zh-CN" altLang="en-US" dirty="0"/>
              <a:t>期，</a:t>
            </a:r>
            <a:r>
              <a:rPr lang="en-US" altLang="zh-CN" dirty="0"/>
              <a:t>DNA </a:t>
            </a:r>
            <a:r>
              <a:rPr lang="zh-CN" altLang="en-US" dirty="0"/>
              <a:t>开始复制。</a:t>
            </a:r>
          </a:p>
          <a:p>
            <a:pPr eaLnBrk="1" hangingPunct="1"/>
            <a:r>
              <a:rPr lang="zh-CN" altLang="en-US" dirty="0"/>
              <a:t>随</a:t>
            </a:r>
            <a:r>
              <a:rPr lang="en-US" altLang="zh-CN" dirty="0"/>
              <a:t>DNA </a:t>
            </a:r>
            <a:r>
              <a:rPr lang="zh-CN" altLang="en-US" dirty="0"/>
              <a:t>复制过程的进行，“执照”信号不断减弱直到消失。</a:t>
            </a:r>
          </a:p>
          <a:p>
            <a:pPr eaLnBrk="1" hangingPunct="1"/>
            <a:r>
              <a:rPr lang="zh-CN" altLang="en-US" dirty="0"/>
              <a:t>到达</a:t>
            </a:r>
            <a:r>
              <a:rPr lang="en-US" altLang="zh-CN" dirty="0"/>
              <a:t>G2 </a:t>
            </a:r>
            <a:r>
              <a:rPr lang="zh-CN" altLang="en-US" dirty="0"/>
              <a:t>期，细胞核不再含有“执照”信号，</a:t>
            </a:r>
            <a:r>
              <a:rPr lang="en-US" altLang="zh-CN" dirty="0"/>
              <a:t>DNA </a:t>
            </a:r>
            <a:r>
              <a:rPr lang="zh-CN" altLang="en-US" dirty="0"/>
              <a:t>复制结束并不再起始。只有等到下一个</a:t>
            </a:r>
            <a:r>
              <a:rPr lang="en-US" altLang="zh-CN" dirty="0"/>
              <a:t>M </a:t>
            </a:r>
            <a:r>
              <a:rPr lang="zh-CN" altLang="en-US" dirty="0"/>
              <a:t>期，染色质再次与胞质中的执照因子接触，重新获得“执照”，细胞核才能开始新一轮的</a:t>
            </a:r>
            <a:r>
              <a:rPr lang="en-US" altLang="zh-CN" dirty="0"/>
              <a:t>DNA </a:t>
            </a:r>
            <a:r>
              <a:rPr lang="zh-CN" altLang="en-US" dirty="0"/>
              <a:t>复制。</a:t>
            </a:r>
          </a:p>
          <a:p>
            <a:pPr eaLnBrk="1" hangingPunct="1"/>
            <a:r>
              <a:rPr lang="en-US" altLang="zh-CN" dirty="0"/>
              <a:t>DNA </a:t>
            </a:r>
            <a:r>
              <a:rPr lang="zh-CN" altLang="en-US" dirty="0"/>
              <a:t>复制执照因子的主要成分</a:t>
            </a:r>
            <a:r>
              <a:rPr lang="en-US" altLang="zh-CN" dirty="0" err="1"/>
              <a:t>Mcm</a:t>
            </a:r>
            <a:r>
              <a:rPr lang="en-US" altLang="zh-CN" dirty="0"/>
              <a:t> </a:t>
            </a:r>
            <a:r>
              <a:rPr lang="zh-CN" altLang="en-US" dirty="0"/>
              <a:t>蛋白（</a:t>
            </a:r>
            <a:r>
              <a:rPr lang="en-US" altLang="zh-CN" dirty="0" err="1"/>
              <a:t>minichromosome</a:t>
            </a:r>
            <a:r>
              <a:rPr lang="en-US" altLang="zh-CN" dirty="0"/>
              <a:t> </a:t>
            </a:r>
            <a:r>
              <a:rPr lang="en-US" altLang="zh-CN" dirty="0" err="1"/>
              <a:t>mantenance</a:t>
            </a:r>
            <a:r>
              <a:rPr lang="en-US" altLang="zh-CN" dirty="0"/>
              <a:t> </a:t>
            </a:r>
          </a:p>
          <a:p>
            <a:pPr eaLnBrk="1" hangingPunct="1"/>
            <a:r>
              <a:rPr lang="en-US" altLang="zh-CN" dirty="0"/>
              <a:t>protein</a:t>
            </a:r>
            <a:r>
              <a:rPr lang="zh-CN" altLang="en-US" dirty="0"/>
              <a:t>）是其主要成分。</a:t>
            </a:r>
          </a:p>
          <a:p>
            <a:pPr eaLnBrk="1" hangingPunct="1"/>
            <a:endParaRPr lang="zh-CN" altLang="en-US" dirty="0"/>
          </a:p>
        </p:txBody>
      </p:sp>
      <p:sp>
        <p:nvSpPr>
          <p:cNvPr id="96260" name="灯片编号占位符 3">
            <a:extLst>
              <a:ext uri="{FF2B5EF4-FFF2-40B4-BE49-F238E27FC236}">
                <a16:creationId xmlns:a16="http://schemas.microsoft.com/office/drawing/2014/main" id="{42348104-49C5-4C2E-879C-F9E97A230F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9FF97E82-8C69-40B8-8FFB-BF309C5FE4A7}" type="slidenum">
              <a:rPr lang="zh-CN" altLang="en-US" smtClean="0">
                <a:latin typeface="Calibri" panose="020F0502020204030204" pitchFamily="34" charset="0"/>
                <a:ea typeface="宋体" panose="02010600030101010101" pitchFamily="2" charset="-122"/>
              </a:rPr>
              <a:pPr>
                <a:spcBef>
                  <a:spcPct val="0"/>
                </a:spcBef>
              </a:pPr>
              <a:t>43</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9458901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a:extLst>
              <a:ext uri="{FF2B5EF4-FFF2-40B4-BE49-F238E27FC236}">
                <a16:creationId xmlns:a16="http://schemas.microsoft.com/office/drawing/2014/main" id="{DD0C70A8-3219-4381-BB28-AF6C642A83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a:extLst>
              <a:ext uri="{FF2B5EF4-FFF2-40B4-BE49-F238E27FC236}">
                <a16:creationId xmlns:a16="http://schemas.microsoft.com/office/drawing/2014/main" id="{D97CF786-F41D-467B-9DBD-0E31E8C595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dirty="0"/>
              <a:t>FIGURE 1916 The molecular mechanisms governing the initiation of DNA replication. </a:t>
            </a:r>
            <a:r>
              <a:rPr lang="en-US" altLang="zh-CN" dirty="0"/>
              <a:t>Step </a:t>
            </a:r>
            <a:r>
              <a:rPr lang="en-US" altLang="zh-CN" b="1" dirty="0"/>
              <a:t>1 </a:t>
            </a:r>
            <a:r>
              <a:rPr lang="en-US" altLang="zh-CN" dirty="0"/>
              <a:t>: During exit from mitosis and early G1, when CDK activity is low, the MCM loading factors ORC, Cdc6, and Cdt1 load the replicative helicase, the MCM complex, onto DNA at replication origins. Step </a:t>
            </a:r>
            <a:r>
              <a:rPr lang="en-US" altLang="zh-CN" b="1" dirty="0"/>
              <a:t>2 </a:t>
            </a:r>
            <a:r>
              <a:rPr lang="en-US" altLang="zh-CN" dirty="0"/>
              <a:t>: Activation of S phase CDKs and DDK marks the onset of S phase. They phosphorylate the MCM helicase, Sld2, and Sld3 (depicted as green phosphorylation events), to facilitate the loading of MCM helicase activators—the Cdc45-Sld3 and GINS complexes—onto sites of replication initiation. Loading of these activators leads MCM helicases to unwind DNA. S phase CDKs also prevent reloading of MCM helicases by phosphorylating Cdc6 and Cdt1 (shown as yellow phosphorylation events), promoting their release from the replication origins and their degradation by SCF. S phase CDKs also phosphorylate MCM helicases, which leads to their export from the nucleus when the helicases disengage from the DNA when replication is complete. Step </a:t>
            </a:r>
            <a:r>
              <a:rPr lang="en-US" altLang="zh-CN" b="1" dirty="0"/>
              <a:t>3 </a:t>
            </a:r>
            <a:r>
              <a:rPr lang="en-US" altLang="zh-CN" dirty="0"/>
              <a:t>: DNA polymerases are recruited to origins, which leads to the initiation of DNA synthesis</a:t>
            </a:r>
            <a:endParaRPr lang="zh-CN" altLang="en-US" dirty="0"/>
          </a:p>
        </p:txBody>
      </p:sp>
      <p:sp>
        <p:nvSpPr>
          <p:cNvPr id="94212" name="灯片编号占位符 3">
            <a:extLst>
              <a:ext uri="{FF2B5EF4-FFF2-40B4-BE49-F238E27FC236}">
                <a16:creationId xmlns:a16="http://schemas.microsoft.com/office/drawing/2014/main" id="{4661831B-78E6-4518-AC7D-427DBFB4F2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EDD28C7B-80F4-4417-AB2C-6144076C44C0}" type="slidenum">
              <a:rPr lang="zh-CN" altLang="en-US" smtClean="0">
                <a:latin typeface="Calibri" panose="020F0502020204030204" pitchFamily="34" charset="0"/>
                <a:ea typeface="宋体" panose="02010600030101010101" pitchFamily="2" charset="-122"/>
              </a:rPr>
              <a:pPr>
                <a:spcBef>
                  <a:spcPct val="0"/>
                </a:spcBef>
              </a:pPr>
              <a:t>44</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37430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a:extLst>
              <a:ext uri="{FF2B5EF4-FFF2-40B4-BE49-F238E27FC236}">
                <a16:creationId xmlns:a16="http://schemas.microsoft.com/office/drawing/2014/main" id="{BAFD17FE-2887-43F9-AE69-55F81FE3D2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a:extLst>
              <a:ext uri="{FF2B5EF4-FFF2-40B4-BE49-F238E27FC236}">
                <a16:creationId xmlns:a16="http://schemas.microsoft.com/office/drawing/2014/main" id="{E97480DF-F402-4625-881A-C3AC5C286F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0356" name="灯片编号占位符 3">
            <a:extLst>
              <a:ext uri="{FF2B5EF4-FFF2-40B4-BE49-F238E27FC236}">
                <a16:creationId xmlns:a16="http://schemas.microsoft.com/office/drawing/2014/main" id="{980DDD06-F37E-4A1E-832A-4143FE588C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F1050778-472F-44C8-81B3-2C7C08598A6D}" type="slidenum">
              <a:rPr lang="en-US" altLang="zh-CN" smtClean="0">
                <a:latin typeface="Arial" panose="020B0604020202020204" pitchFamily="34" charset="0"/>
                <a:ea typeface="宋体" panose="02010600030101010101" pitchFamily="2" charset="-122"/>
              </a:rPr>
              <a:pPr>
                <a:spcBef>
                  <a:spcPct val="0"/>
                </a:spcBef>
              </a:pPr>
              <a:t>45</a:t>
            </a:fld>
            <a:endParaRPr lang="en-US" altLang="zh-CN">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54001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46</a:t>
            </a:fld>
            <a:endParaRPr lang="zh-CN" altLang="en-US"/>
          </a:p>
        </p:txBody>
      </p:sp>
    </p:spTree>
    <p:extLst>
      <p:ext uri="{BB962C8B-B14F-4D97-AF65-F5344CB8AC3E}">
        <p14:creationId xmlns:p14="http://schemas.microsoft.com/office/powerpoint/2010/main" val="3336155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550F3018-D030-4130-BE83-260B72DA4D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a:extLst>
              <a:ext uri="{FF2B5EF4-FFF2-40B4-BE49-F238E27FC236}">
                <a16:creationId xmlns:a16="http://schemas.microsoft.com/office/drawing/2014/main" id="{1B15E5E4-7980-4052-AFE0-29950A6576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DNA </a:t>
            </a:r>
            <a:r>
              <a:rPr lang="zh-CN" altLang="en-US"/>
              <a:t>复制还未完成或者</a:t>
            </a:r>
            <a:r>
              <a:rPr lang="en-US" altLang="zh-CN"/>
              <a:t>DNA </a:t>
            </a:r>
            <a:r>
              <a:rPr lang="zh-CN" altLang="en-US"/>
              <a:t>复制出现问题， 细胞周期便不能向下一个阶段转换。</a:t>
            </a:r>
            <a:r>
              <a:rPr lang="en-US" altLang="zh-CN"/>
              <a:t>DNA </a:t>
            </a:r>
            <a:r>
              <a:rPr lang="zh-CN" altLang="en-US"/>
              <a:t>复制检验点主要包括两种：</a:t>
            </a:r>
            <a:r>
              <a:rPr lang="en-US" altLang="zh-CN"/>
              <a:t>S </a:t>
            </a:r>
            <a:r>
              <a:rPr lang="zh-CN" altLang="en-US"/>
              <a:t>期内部检验点（</a:t>
            </a:r>
            <a:r>
              <a:rPr lang="en-US" altLang="zh-CN"/>
              <a:t>intra-S </a:t>
            </a:r>
          </a:p>
          <a:p>
            <a:pPr eaLnBrk="1" hangingPunct="1"/>
            <a:r>
              <a:rPr lang="en-US" altLang="zh-CN"/>
              <a:t>phase checkpoint</a:t>
            </a:r>
            <a:r>
              <a:rPr lang="zh-CN" altLang="en-US"/>
              <a:t>）以及</a:t>
            </a:r>
            <a:r>
              <a:rPr lang="en-US" altLang="zh-CN"/>
              <a:t>DNA </a:t>
            </a:r>
            <a:r>
              <a:rPr lang="zh-CN" altLang="en-US"/>
              <a:t>复制检验点（</a:t>
            </a:r>
            <a:r>
              <a:rPr lang="en-US" altLang="zh-CN"/>
              <a:t>replication checkpoint</a:t>
            </a:r>
            <a:r>
              <a:rPr lang="zh-CN" altLang="en-US"/>
              <a:t>）</a:t>
            </a:r>
            <a:endParaRPr lang="en-US" altLang="zh-CN"/>
          </a:p>
          <a:p>
            <a:pPr eaLnBrk="1" hangingPunct="1"/>
            <a:endParaRPr lang="en-US" altLang="zh-CN"/>
          </a:p>
          <a:p>
            <a:pPr eaLnBrk="1" hangingPunct="1"/>
            <a:r>
              <a:rPr lang="zh-CN" altLang="en-US"/>
              <a:t>毛细血管扩张</a:t>
            </a:r>
            <a:r>
              <a:rPr lang="en-US" altLang="zh-CN"/>
              <a:t>-</a:t>
            </a:r>
            <a:r>
              <a:rPr lang="zh-CN" altLang="en-US"/>
              <a:t>共济失调突变基因</a:t>
            </a:r>
            <a:r>
              <a:rPr lang="en-US" altLang="zh-CN"/>
              <a:t>(ataxia-telangiectasia mutated,ATM)</a:t>
            </a:r>
          </a:p>
          <a:p>
            <a:pPr eaLnBrk="1" hangingPunct="1"/>
            <a:r>
              <a:rPr lang="en-US" altLang="zh-CN"/>
              <a:t>ATR(ATM Rad3 related)</a:t>
            </a:r>
            <a:r>
              <a:rPr lang="zh-CN" altLang="en-US"/>
              <a:t>得名于其基因与</a:t>
            </a:r>
            <a:r>
              <a:rPr lang="en-US" altLang="zh-CN"/>
              <a:t>ATM</a:t>
            </a:r>
            <a:r>
              <a:rPr lang="zh-CN" altLang="en-US"/>
              <a:t>和裂殖酵母</a:t>
            </a:r>
            <a:r>
              <a:rPr lang="en-US" altLang="zh-CN"/>
              <a:t>Rad3</a:t>
            </a:r>
            <a:r>
              <a:rPr lang="zh-CN" altLang="en-US"/>
              <a:t>基因的同源性。</a:t>
            </a:r>
            <a:endParaRPr lang="en-US" altLang="zh-CN"/>
          </a:p>
          <a:p>
            <a:pPr eaLnBrk="1" hangingPunct="1"/>
            <a:r>
              <a:rPr lang="en-US" altLang="zh-CN"/>
              <a:t>ATM</a:t>
            </a:r>
            <a:r>
              <a:rPr lang="zh-CN" altLang="en-US"/>
              <a:t>主要对电离辐射引起的</a:t>
            </a:r>
            <a:r>
              <a:rPr lang="en-US" altLang="zh-CN"/>
              <a:t>DNA</a:t>
            </a:r>
            <a:r>
              <a:rPr lang="zh-CN" altLang="en-US"/>
              <a:t>断裂作出反应。</a:t>
            </a:r>
            <a:r>
              <a:rPr lang="en-US" altLang="zh-CN"/>
              <a:t>ATR</a:t>
            </a:r>
            <a:r>
              <a:rPr lang="zh-CN" altLang="en-US"/>
              <a:t>则对几乎所有类型</a:t>
            </a:r>
            <a:r>
              <a:rPr lang="en-US" altLang="zh-CN"/>
              <a:t>DNA</a:t>
            </a:r>
            <a:r>
              <a:rPr lang="zh-CN" altLang="en-US"/>
              <a:t>损伤作出反应。</a:t>
            </a:r>
            <a:endParaRPr lang="en-US" altLang="zh-CN"/>
          </a:p>
          <a:p>
            <a:pPr eaLnBrk="1" hangingPunct="1"/>
            <a:r>
              <a:rPr lang="en-US" altLang="zh-CN"/>
              <a:t>Chk1</a:t>
            </a:r>
            <a:r>
              <a:rPr lang="zh-CN" altLang="en-US"/>
              <a:t>主要是</a:t>
            </a:r>
            <a:r>
              <a:rPr lang="en-US" altLang="zh-CN"/>
              <a:t>ATR</a:t>
            </a:r>
            <a:r>
              <a:rPr lang="zh-CN" altLang="en-US"/>
              <a:t>的底物；</a:t>
            </a:r>
            <a:r>
              <a:rPr lang="en-US" altLang="zh-CN"/>
              <a:t>Chk2</a:t>
            </a:r>
            <a:r>
              <a:rPr lang="zh-CN" altLang="en-US"/>
              <a:t>主要是</a:t>
            </a:r>
            <a:r>
              <a:rPr lang="en-US" altLang="zh-CN"/>
              <a:t>ATM</a:t>
            </a:r>
            <a:r>
              <a:rPr lang="zh-CN" altLang="en-US"/>
              <a:t>的底物</a:t>
            </a:r>
          </a:p>
        </p:txBody>
      </p:sp>
      <p:sp>
        <p:nvSpPr>
          <p:cNvPr id="103428" name="灯片编号占位符 3">
            <a:extLst>
              <a:ext uri="{FF2B5EF4-FFF2-40B4-BE49-F238E27FC236}">
                <a16:creationId xmlns:a16="http://schemas.microsoft.com/office/drawing/2014/main" id="{684F675C-F280-4FC5-9D51-CE1C281D2E1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0D0410A-852B-4EB1-AFF1-CF71F64EBCFA}" type="slidenum">
              <a:rPr lang="zh-CN" altLang="en-US" smtClean="0">
                <a:latin typeface="Calibri" panose="020F0502020204030204" pitchFamily="34" charset="0"/>
                <a:ea typeface="宋体" panose="02010600030101010101" pitchFamily="2" charset="-122"/>
              </a:rPr>
              <a:pPr>
                <a:spcBef>
                  <a:spcPct val="0"/>
                </a:spcBef>
              </a:pPr>
              <a:t>47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432242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49</a:t>
            </a:fld>
            <a:endParaRPr lang="zh-CN" altLang="en-US"/>
          </a:p>
        </p:txBody>
      </p:sp>
    </p:spTree>
    <p:extLst>
      <p:ext uri="{BB962C8B-B14F-4D97-AF65-F5344CB8AC3E}">
        <p14:creationId xmlns:p14="http://schemas.microsoft.com/office/powerpoint/2010/main" val="368462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a:extLst>
              <a:ext uri="{FF2B5EF4-FFF2-40B4-BE49-F238E27FC236}">
                <a16:creationId xmlns:a16="http://schemas.microsoft.com/office/drawing/2014/main" id="{9E98E087-B4AA-44A0-A15C-0B53DA78CFB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a:extLst>
              <a:ext uri="{FF2B5EF4-FFF2-40B4-BE49-F238E27FC236}">
                <a16:creationId xmlns:a16="http://schemas.microsoft.com/office/drawing/2014/main" id="{D768A34B-B68A-4500-BE5A-2D389DD0912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24-22 </a:t>
            </a:r>
            <a:r>
              <a:rPr lang="en-US" altLang="zh-CN" b="1"/>
              <a:t>Role of the p53 Protein in Responding to DNA Damage. </a:t>
            </a:r>
            <a:r>
              <a:rPr lang="en-US" altLang="zh-CN"/>
              <a:t>Damaged DNA activates the ATM or ATR protein kinase, leading to activation of checkpoint kinases, which leads to phosphorylation of the p53 protein. Phosphorylation stabilizes p53 by blocking its interaction with Mdm2, a protein that would otherwise mark p53 for degradation. (The degradation mechanism is not shown, but it involves Mdm2-catalyzed attachment of p53 to ubiquitin, which targets molecules to the cell's main protein destruction machine, the proteasome.) When the interaction between p53 and Mdm2 is blocked by p53 phosphorylation, the phosphorylatedp53 protein accumulates and triggers two events. ●</a:t>
            </a:r>
            <a:r>
              <a:rPr lang="en-US" altLang="zh-CN" b="1"/>
              <a:t>1 </a:t>
            </a:r>
            <a:r>
              <a:rPr lang="en-US" altLang="zh-CN"/>
              <a:t>The p53 protein binds to DNA and activates transcription of the gene coding for the p21 protein, a Cdk inhibitor. The resulting inhibition of Cdk-cyclin prevents phosphorylation of the Rb protein, leading to cell cycle arrest at the restriction point. ●</a:t>
            </a:r>
            <a:r>
              <a:rPr lang="en-US" altLang="zh-CN" b="1"/>
              <a:t>2 </a:t>
            </a:r>
            <a:r>
              <a:rPr lang="en-US" altLang="zh-CN"/>
              <a:t>When the DNA damage cannot be repaired, p53 then activates genes encoding a group of proteins that trigger cell death by apoptosis. A key protein is Puma, which promotes apoptosis by binding to, and blocking the action of, the apoptosis inhibitor Bcl-2.</a:t>
            </a:r>
            <a:endParaRPr lang="zh-CN" altLang="en-US"/>
          </a:p>
        </p:txBody>
      </p:sp>
      <p:sp>
        <p:nvSpPr>
          <p:cNvPr id="105476" name="灯片编号占位符 3">
            <a:extLst>
              <a:ext uri="{FF2B5EF4-FFF2-40B4-BE49-F238E27FC236}">
                <a16:creationId xmlns:a16="http://schemas.microsoft.com/office/drawing/2014/main" id="{7FDFC6F4-9755-4B81-958C-29070F732F6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13377F3-4824-4B97-9555-8BA615CD95A8}" type="slidenum">
              <a:rPr lang="zh-CN" altLang="en-US" smtClean="0"/>
              <a:pPr/>
              <a:t>50</a:t>
            </a:fld>
            <a:endParaRPr lang="zh-CN" altLang="en-US"/>
          </a:p>
        </p:txBody>
      </p:sp>
    </p:spTree>
    <p:extLst>
      <p:ext uri="{BB962C8B-B14F-4D97-AF65-F5344CB8AC3E}">
        <p14:creationId xmlns:p14="http://schemas.microsoft.com/office/powerpoint/2010/main" val="2722009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B2801E89-30CB-4747-A8F4-3B3D441BB66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17676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14973895-6405-434C-A5FA-E84AE863C0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a:extLst>
              <a:ext uri="{FF2B5EF4-FFF2-40B4-BE49-F238E27FC236}">
                <a16:creationId xmlns:a16="http://schemas.microsoft.com/office/drawing/2014/main" id="{7268AB2C-8959-4555-B086-D2FCA1D599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间叶组织也称间充组织。动物胚胎期的结缔组织。由许多星状多突的细胞（间充质细胞，具有多向分化潜能）彼此连接成网，细胞间质存在于网眼空隙中，是一种透明而富有蛋白质的液体。</a:t>
            </a:r>
          </a:p>
        </p:txBody>
      </p:sp>
      <p:sp>
        <p:nvSpPr>
          <p:cNvPr id="8196" name="灯片编号占位符 3">
            <a:extLst>
              <a:ext uri="{FF2B5EF4-FFF2-40B4-BE49-F238E27FC236}">
                <a16:creationId xmlns:a16="http://schemas.microsoft.com/office/drawing/2014/main" id="{1934CE72-CA8A-4025-A101-A68F8EB65F3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5872DC4-64C5-4DDF-BF31-790DDC9A00BE}" type="slidenum">
              <a:rPr lang="zh-CN" altLang="en-US" smtClean="0">
                <a:ea typeface="宋体" panose="02010600030101010101" pitchFamily="2" charset="-122"/>
              </a:rPr>
              <a:pPr/>
              <a:t>54</a:t>
            </a:fld>
            <a:endParaRPr lang="zh-CN" altLang="en-US">
              <a:ea typeface="宋体" panose="02010600030101010101" pitchFamily="2" charset="-122"/>
            </a:endParaRPr>
          </a:p>
        </p:txBody>
      </p:sp>
    </p:spTree>
    <p:extLst>
      <p:ext uri="{BB962C8B-B14F-4D97-AF65-F5344CB8AC3E}">
        <p14:creationId xmlns:p14="http://schemas.microsoft.com/office/powerpoint/2010/main" val="145739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6</a:t>
            </a:fld>
            <a:endParaRPr lang="zh-CN" altLang="en-US"/>
          </a:p>
        </p:txBody>
      </p:sp>
    </p:spTree>
    <p:extLst>
      <p:ext uri="{BB962C8B-B14F-4D97-AF65-F5344CB8AC3E}">
        <p14:creationId xmlns:p14="http://schemas.microsoft.com/office/powerpoint/2010/main" val="20181678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55</a:t>
            </a:fld>
            <a:endParaRPr lang="zh-CN" altLang="en-US"/>
          </a:p>
        </p:txBody>
      </p:sp>
    </p:spTree>
    <p:extLst>
      <p:ext uri="{BB962C8B-B14F-4D97-AF65-F5344CB8AC3E}">
        <p14:creationId xmlns:p14="http://schemas.microsoft.com/office/powerpoint/2010/main" val="49257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479E13CA-D5C8-40A1-BEAB-1779C1BC7E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备注占位符 2">
            <a:extLst>
              <a:ext uri="{FF2B5EF4-FFF2-40B4-BE49-F238E27FC236}">
                <a16:creationId xmlns:a16="http://schemas.microsoft.com/office/drawing/2014/main" id="{73559901-8C2A-4B10-A1EA-EDDBEA315B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low-grade intraepithelial neoplasia</a:t>
            </a:r>
            <a:r>
              <a:rPr lang="zh-CN" altLang="en-US"/>
              <a:t>低级别上皮内瘤变</a:t>
            </a:r>
          </a:p>
          <a:p>
            <a:endParaRPr lang="zh-CN" altLang="en-US"/>
          </a:p>
        </p:txBody>
      </p:sp>
      <p:sp>
        <p:nvSpPr>
          <p:cNvPr id="11268" name="灯片编号占位符 3">
            <a:extLst>
              <a:ext uri="{FF2B5EF4-FFF2-40B4-BE49-F238E27FC236}">
                <a16:creationId xmlns:a16="http://schemas.microsoft.com/office/drawing/2014/main" id="{1C2DDAF5-D57F-43DD-996C-9EA65E920E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2A25DB8B-A232-4085-9949-CFE2E1DC2104}" type="slidenum">
              <a:rPr lang="zh-CN" altLang="en-US" smtClean="0">
                <a:latin typeface="Calibri" panose="020F0502020204030204" pitchFamily="34" charset="0"/>
                <a:ea typeface="宋体" panose="02010600030101010101" pitchFamily="2" charset="-122"/>
              </a:rPr>
              <a:pPr>
                <a:spcBef>
                  <a:spcPct val="0"/>
                </a:spcBef>
              </a:pPr>
              <a:t>56</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002723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57</a:t>
            </a:fld>
            <a:endParaRPr lang="zh-CN" altLang="en-US"/>
          </a:p>
        </p:txBody>
      </p:sp>
    </p:spTree>
    <p:extLst>
      <p:ext uri="{BB962C8B-B14F-4D97-AF65-F5344CB8AC3E}">
        <p14:creationId xmlns:p14="http://schemas.microsoft.com/office/powerpoint/2010/main" val="1441736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4BFDD0CB-13A6-4CC1-BEAE-3143D95261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28B0C161-8A35-439C-BB1E-3B7FB9DF7CF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http://www.rndsystems.com/BioBrief_2010i1.aspx</a:t>
            </a:r>
          </a:p>
          <a:p>
            <a:r>
              <a:rPr lang="en-US" altLang="zh-CN"/>
              <a:t>Cells of the innate and adaptive immune systems typically act to eliminate transformed and malignant cells. Rare tumor cells evade immune surveillance mechanisms and establish a micro­environment that stimulates tumor growth. This is primarily mediated by tumor- and stromal cell-derived chemokines, cytokines, and growth factors that suppress the immune system while promoting tumor cell proliferation, angiogenesis, and metastasis. Under these conditions, factors secreted by immune effector cells recruited to the tumor site may contribute to tumor progression.</a:t>
            </a:r>
          </a:p>
          <a:p>
            <a:endParaRPr lang="zh-CN" altLang="en-US"/>
          </a:p>
        </p:txBody>
      </p:sp>
      <p:sp>
        <p:nvSpPr>
          <p:cNvPr id="14340" name="灯片编号占位符 3">
            <a:extLst>
              <a:ext uri="{FF2B5EF4-FFF2-40B4-BE49-F238E27FC236}">
                <a16:creationId xmlns:a16="http://schemas.microsoft.com/office/drawing/2014/main" id="{426A5EC5-DA80-45D0-B89C-B25F60C04B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CB99811D-BC06-4556-839B-07B75C157C21}" type="slidenum">
              <a:rPr lang="zh-CN" altLang="en-US" smtClean="0">
                <a:latin typeface="Calibri" panose="020F0502020204030204" pitchFamily="34" charset="0"/>
                <a:ea typeface="宋体" panose="02010600030101010101" pitchFamily="2" charset="-122"/>
              </a:rPr>
              <a:pPr>
                <a:spcBef>
                  <a:spcPct val="0"/>
                </a:spcBef>
              </a:pPr>
              <a:t>58</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67054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62632C4F-3F38-4E7B-8E8E-C7B710E11D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563CF29A-2580-4F9C-942A-6A0BC8270F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S2</a:t>
            </a:r>
          </a:p>
          <a:p>
            <a:r>
              <a:rPr lang="en-US" altLang="zh-CN"/>
              <a:t>KLF6 immunostain in normal tissue and its homologous tumoral-derived specie. Immunohistochemical assays for KLF6 using Multi-Tumor and Multi-Normal Tissue micro-Array (TMA) incubated with clone 2C11 monoclonal antibody as described in legend to Fig. 1. The represented organ is mentioned on the top for normal (upper panel) and tumor (lower panel) status. Magnification: 1000?. Specific stain is shown in brown and nuclei in blue, counterstained with hematoxylin.</a:t>
            </a:r>
          </a:p>
          <a:p>
            <a:endParaRPr lang="zh-CN" altLang="en-US"/>
          </a:p>
        </p:txBody>
      </p:sp>
      <p:sp>
        <p:nvSpPr>
          <p:cNvPr id="16388" name="灯片编号占位符 3">
            <a:extLst>
              <a:ext uri="{FF2B5EF4-FFF2-40B4-BE49-F238E27FC236}">
                <a16:creationId xmlns:a16="http://schemas.microsoft.com/office/drawing/2014/main" id="{5C470C39-85AF-4A40-A00F-E93CC7B11E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A1C67AD6-CE4B-45D0-B924-2FE64F69E54B}" type="slidenum">
              <a:rPr lang="zh-CN" altLang="en-US" smtClean="0">
                <a:latin typeface="Calibri" panose="020F0502020204030204" pitchFamily="34" charset="0"/>
                <a:ea typeface="宋体" panose="02010600030101010101" pitchFamily="2" charset="-122"/>
              </a:rPr>
              <a:pPr>
                <a:spcBef>
                  <a:spcPct val="0"/>
                </a:spcBef>
              </a:pPr>
              <a:t>59</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46630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2DF28BA7-3BE1-4BDD-B747-CA1E87C3AD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7413283F-53F5-4603-A3AF-998DF7656EB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FIGURE 16.3 Growth properties of normal and cancerous cells. </a:t>
            </a:r>
            <a:r>
              <a:rPr lang="en-US" altLang="zh-CN"/>
              <a:t>Normal cells typically grow in a culture dish until they cover the surface as a monolayer ( </a:t>
            </a:r>
            <a:r>
              <a:rPr lang="en-US" altLang="zh-CN" i="1"/>
              <a:t>a </a:t>
            </a:r>
            <a:r>
              <a:rPr lang="en-US" altLang="zh-CN"/>
              <a:t>and </a:t>
            </a:r>
            <a:r>
              <a:rPr lang="en-US" altLang="zh-CN" i="1"/>
              <a:t>b </a:t>
            </a:r>
            <a:r>
              <a:rPr lang="en-US" altLang="zh-CN"/>
              <a:t>). In contrast, cells that have been transformed by viruses or carcinogenic chemicals (or malignant cells that have been cultured from tumors) typically grow in multilayered clumps, or foci ( </a:t>
            </a:r>
            <a:r>
              <a:rPr lang="en-US" altLang="zh-CN" i="1"/>
              <a:t>c </a:t>
            </a:r>
            <a:r>
              <a:rPr lang="en-US" altLang="zh-CN"/>
              <a:t>and </a:t>
            </a:r>
            <a:r>
              <a:rPr lang="en-US" altLang="zh-CN" i="1"/>
              <a:t>d </a:t>
            </a:r>
            <a:r>
              <a:rPr lang="en-US" altLang="zh-CN"/>
              <a:t>).</a:t>
            </a:r>
            <a:endParaRPr lang="zh-CN" altLang="en-US"/>
          </a:p>
          <a:p>
            <a:endParaRPr lang="zh-CN" altLang="en-US"/>
          </a:p>
        </p:txBody>
      </p:sp>
      <p:sp>
        <p:nvSpPr>
          <p:cNvPr id="18436" name="灯片编号占位符 3">
            <a:extLst>
              <a:ext uri="{FF2B5EF4-FFF2-40B4-BE49-F238E27FC236}">
                <a16:creationId xmlns:a16="http://schemas.microsoft.com/office/drawing/2014/main" id="{6BC41DED-43BD-4418-A8D2-1C07FB0B7D7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9F4CF20-5F3F-44BA-906D-C5C3A5AEC03C}" type="slidenum">
              <a:rPr lang="zh-CN" altLang="en-US" smtClean="0"/>
              <a:pPr/>
              <a:t>60</a:t>
            </a:fld>
            <a:endParaRPr lang="zh-CN" altLang="en-US"/>
          </a:p>
        </p:txBody>
      </p:sp>
    </p:spTree>
    <p:extLst>
      <p:ext uri="{BB962C8B-B14F-4D97-AF65-F5344CB8AC3E}">
        <p14:creationId xmlns:p14="http://schemas.microsoft.com/office/powerpoint/2010/main" val="3502050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a:extLst>
              <a:ext uri="{FF2B5EF4-FFF2-40B4-BE49-F238E27FC236}">
                <a16:creationId xmlns:a16="http://schemas.microsoft.com/office/drawing/2014/main" id="{B629F2FE-120E-49CE-BD34-F43A945D4B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a:extLst>
              <a:ext uri="{FF2B5EF4-FFF2-40B4-BE49-F238E27FC236}">
                <a16:creationId xmlns:a16="http://schemas.microsoft.com/office/drawing/2014/main" id="{B70906E4-4A52-4BF1-A1BC-BC4D235E27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FIGURE 16.5 Karyotype of a cell from a breast cancer line showing a highly abnormal chromosome complement. </a:t>
            </a:r>
            <a:r>
              <a:rPr lang="en-US" altLang="zh-CN"/>
              <a:t>A normal diploid cell would have</a:t>
            </a:r>
          </a:p>
          <a:p>
            <a:r>
              <a:rPr lang="en-US" altLang="zh-CN"/>
              <a:t>22 pairs of autosomes and two sex chromosomes. The two members of a pair would be identical, and each chromosome would be a single continuous color</a:t>
            </a:r>
          </a:p>
          <a:p>
            <a:r>
              <a:rPr lang="en-US" altLang="zh-CN"/>
              <a:t>(as in the karyotype of a normal cell in Figure 12.22 </a:t>
            </a:r>
            <a:r>
              <a:rPr lang="en-US" altLang="zh-CN" i="1"/>
              <a:t>b </a:t>
            </a:r>
            <a:r>
              <a:rPr lang="en-US" altLang="zh-CN"/>
              <a:t>that uses a similar spectral visualization technique). The chromosomes of this cell are highly deranged</a:t>
            </a:r>
          </a:p>
          <a:p>
            <a:r>
              <a:rPr lang="en-US" altLang="zh-CN"/>
              <a:t>as evidenced by the presence of extra and missing chromosomes (i.e., aneuploidy) as well as chromosomes of more than one color. These multicolored</a:t>
            </a:r>
          </a:p>
          <a:p>
            <a:r>
              <a:rPr lang="en-US" altLang="zh-CN"/>
              <a:t>chromosomes reflect the large numbers of translocations that have occurred in previous cell generations. A cell with normal cell cycle checkpoints and</a:t>
            </a:r>
          </a:p>
          <a:p>
            <a:r>
              <a:rPr lang="en-US" altLang="zh-CN"/>
              <a:t>apoptotic pathways could never have attained a chromosome complement approaching that seen here.</a:t>
            </a:r>
            <a:endParaRPr lang="zh-CN" altLang="en-US"/>
          </a:p>
        </p:txBody>
      </p:sp>
      <p:sp>
        <p:nvSpPr>
          <p:cNvPr id="20484" name="灯片编号占位符 3">
            <a:extLst>
              <a:ext uri="{FF2B5EF4-FFF2-40B4-BE49-F238E27FC236}">
                <a16:creationId xmlns:a16="http://schemas.microsoft.com/office/drawing/2014/main" id="{7AEA0FA5-2665-4E8A-B27C-3D2E3F1BC07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2AAD23C-AF2E-4C75-85A5-A56AE959D990}" type="slidenum">
              <a:rPr lang="zh-CN" altLang="en-US" smtClean="0"/>
              <a:pPr/>
              <a:t>61</a:t>
            </a:fld>
            <a:endParaRPr lang="zh-CN" altLang="en-US"/>
          </a:p>
        </p:txBody>
      </p:sp>
    </p:spTree>
    <p:extLst>
      <p:ext uri="{BB962C8B-B14F-4D97-AF65-F5344CB8AC3E}">
        <p14:creationId xmlns:p14="http://schemas.microsoft.com/office/powerpoint/2010/main" val="616894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D3099B5B-1D58-468F-A8C5-E0BA39D24D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备注占位符 2">
            <a:extLst>
              <a:ext uri="{FF2B5EF4-FFF2-40B4-BE49-F238E27FC236}">
                <a16:creationId xmlns:a16="http://schemas.microsoft.com/office/drawing/2014/main" id="{7E0CBA09-1B6B-4E72-8C4B-E0EF2152C0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22532" name="灯片编号占位符 3">
            <a:extLst>
              <a:ext uri="{FF2B5EF4-FFF2-40B4-BE49-F238E27FC236}">
                <a16:creationId xmlns:a16="http://schemas.microsoft.com/office/drawing/2014/main" id="{88BEC205-B881-4775-B1F3-E14607F590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198DF666-F095-4F13-99EB-12F29B73ADBF}" type="slidenum">
              <a:rPr lang="zh-CN" altLang="en-US" smtClean="0">
                <a:latin typeface="Calibri" panose="020F0502020204030204" pitchFamily="34" charset="0"/>
                <a:ea typeface="宋体" panose="02010600030101010101" pitchFamily="2" charset="-122"/>
              </a:rPr>
              <a:pPr>
                <a:spcBef>
                  <a:spcPct val="0"/>
                </a:spcBef>
              </a:pPr>
              <a:t>62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806905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4AF86D69-C7BF-48A8-9885-90F93C2D57C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CC00ED16-DC88-4F1F-A509-8622EC01AE4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b="1"/>
              <a:t>(a) </a:t>
            </a:r>
            <a:r>
              <a:rPr lang="en-US" altLang="zh-CN"/>
              <a:t>Normal receptors exhibit</a:t>
            </a:r>
          </a:p>
          <a:p>
            <a:r>
              <a:rPr lang="en-US" altLang="zh-CN"/>
              <a:t>tyrosine kinase activity only after a growth factor has bound to them. </a:t>
            </a:r>
            <a:r>
              <a:rPr lang="en-US" altLang="zh-CN" b="1"/>
              <a:t>(b) </a:t>
            </a:r>
            <a:r>
              <a:rPr lang="en-US" altLang="zh-CN"/>
              <a:t>Some oncogenes encode mutant</a:t>
            </a:r>
          </a:p>
          <a:p>
            <a:r>
              <a:rPr lang="en-US" altLang="zh-CN"/>
              <a:t>receptors whose tyrosine kinase is permanently activated. </a:t>
            </a:r>
            <a:r>
              <a:rPr lang="en-US" altLang="zh-CN" b="1"/>
              <a:t>(c) </a:t>
            </a:r>
            <a:r>
              <a:rPr lang="en-US" altLang="zh-CN"/>
              <a:t>Other oncogenes produce normal receptors but</a:t>
            </a:r>
          </a:p>
          <a:p>
            <a:r>
              <a:rPr lang="en-US" altLang="zh-CN"/>
              <a:t>in excessive quantities, which also leads to excessive receptor activity.</a:t>
            </a:r>
            <a:endParaRPr lang="zh-CN" altLang="en-US"/>
          </a:p>
        </p:txBody>
      </p:sp>
      <p:sp>
        <p:nvSpPr>
          <p:cNvPr id="27652" name="灯片编号占位符 3">
            <a:extLst>
              <a:ext uri="{FF2B5EF4-FFF2-40B4-BE49-F238E27FC236}">
                <a16:creationId xmlns:a16="http://schemas.microsoft.com/office/drawing/2014/main" id="{3F46E00A-882A-49DE-B0C4-A23C92714B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24F150B-84A5-4995-AD50-F25A3E8063BD}" type="slidenum">
              <a:rPr lang="zh-CN" altLang="en-US" smtClean="0">
                <a:ea typeface="宋体" panose="02010600030101010101" pitchFamily="2" charset="-122"/>
              </a:rPr>
              <a:pPr/>
              <a:t>65</a:t>
            </a:fld>
            <a:endParaRPr lang="zh-CN" altLang="en-US">
              <a:ea typeface="宋体" panose="02010600030101010101" pitchFamily="2" charset="-122"/>
            </a:endParaRPr>
          </a:p>
        </p:txBody>
      </p:sp>
    </p:spTree>
    <p:extLst>
      <p:ext uri="{BB962C8B-B14F-4D97-AF65-F5344CB8AC3E}">
        <p14:creationId xmlns:p14="http://schemas.microsoft.com/office/powerpoint/2010/main" val="3582762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35FFC056-8110-49F5-A063-2C49AC8BD8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备注占位符 2">
            <a:extLst>
              <a:ext uri="{FF2B5EF4-FFF2-40B4-BE49-F238E27FC236}">
                <a16:creationId xmlns:a16="http://schemas.microsoft.com/office/drawing/2014/main" id="{3686606C-2684-4EF2-A2B5-CFAD1DD68AE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26-17 </a:t>
            </a:r>
            <a:r>
              <a:rPr lang="en-US" altLang="zh-CN" b="1"/>
              <a:t>Oncogenes of the Human Papillomavirus (HPV). </a:t>
            </a:r>
            <a:r>
              <a:rPr lang="en-US" altLang="zh-CN"/>
              <a:t>HPV possesses two oncogenes that produce proteins called E6 and E7. The E7 protein binds to the cell’s normal Rb protein and disrupts its ability to halt cells at the restriction point, thereby contributing to uncontrolled proliferation by permitting unrestrained progression from G1 into S phase. The E6 protein promotes the attachment of ubiquitin to the cell’s normal p53 protein, thereby promoting p53 destruction. As a result, p53 can no longer trigger apoptosis in cells with damaged DNA.</a:t>
            </a:r>
            <a:endParaRPr lang="zh-CN" altLang="en-US"/>
          </a:p>
        </p:txBody>
      </p:sp>
      <p:sp>
        <p:nvSpPr>
          <p:cNvPr id="29700" name="灯片编号占位符 3">
            <a:extLst>
              <a:ext uri="{FF2B5EF4-FFF2-40B4-BE49-F238E27FC236}">
                <a16:creationId xmlns:a16="http://schemas.microsoft.com/office/drawing/2014/main" id="{471E4D47-3854-4685-8F7F-6EDD7D4482B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5C77DF8-28D1-4559-8256-BCB2C6E7C070}" type="slidenum">
              <a:rPr lang="zh-CN" altLang="en-US" smtClean="0"/>
              <a:pPr/>
              <a:t>66</a:t>
            </a:fld>
            <a:endParaRPr lang="zh-CN" altLang="en-US"/>
          </a:p>
        </p:txBody>
      </p:sp>
    </p:spTree>
    <p:extLst>
      <p:ext uri="{BB962C8B-B14F-4D97-AF65-F5344CB8AC3E}">
        <p14:creationId xmlns:p14="http://schemas.microsoft.com/office/powerpoint/2010/main" val="3148238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a typeface="宋体" panose="02010600030101010101" pitchFamily="2" charset="-122"/>
                <a:cs typeface="Arial" panose="020B0604020202020204" pitchFamily="34" charset="0"/>
              </a:rPr>
              <a:t>http://www.mun.ca/biology/desmid/brian/BIOL2060/BIOL2060-19/19_37.jpg</a:t>
            </a:r>
            <a:endParaRPr lang="zh-CN" altLang="en-US" sz="1200" dirty="0">
              <a:ea typeface="宋体" panose="02010600030101010101" pitchFamily="2"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90D43F37-2748-4905-A8B9-FDF00943D166}" type="slidenum">
              <a:rPr lang="zh-CN" altLang="en-US" smtClean="0"/>
              <a:t>7</a:t>
            </a:fld>
            <a:endParaRPr lang="zh-CN" altLang="en-US"/>
          </a:p>
        </p:txBody>
      </p:sp>
    </p:spTree>
    <p:extLst>
      <p:ext uri="{BB962C8B-B14F-4D97-AF65-F5344CB8AC3E}">
        <p14:creationId xmlns:p14="http://schemas.microsoft.com/office/powerpoint/2010/main" val="3147304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1F989970-D361-4F5A-B557-322186119B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a:extLst>
              <a:ext uri="{FF2B5EF4-FFF2-40B4-BE49-F238E27FC236}">
                <a16:creationId xmlns:a16="http://schemas.microsoft.com/office/drawing/2014/main" id="{C5C40E44-54EC-45FD-901D-F0B0F015D6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p53 </a:t>
            </a:r>
            <a:r>
              <a:rPr lang="zh-CN" altLang="en-US"/>
              <a:t>是一种转录因子，</a:t>
            </a:r>
            <a:r>
              <a:rPr lang="en-US" altLang="zh-CN"/>
              <a:t>DNA </a:t>
            </a:r>
            <a:r>
              <a:rPr lang="zh-CN" altLang="en-US"/>
              <a:t>的损伤会导致</a:t>
            </a:r>
            <a:r>
              <a:rPr lang="en-US" altLang="zh-CN"/>
              <a:t>p53 </a:t>
            </a:r>
            <a:r>
              <a:rPr lang="zh-CN" altLang="en-US"/>
              <a:t>的水平上升，激活</a:t>
            </a:r>
            <a:r>
              <a:rPr lang="en-US" altLang="zh-CN"/>
              <a:t>DNA </a:t>
            </a:r>
            <a:r>
              <a:rPr lang="zh-CN" altLang="en-US"/>
              <a:t>的修复系统， 同时启动很多下游基因的转录， 其中包括</a:t>
            </a:r>
            <a:r>
              <a:rPr lang="en-US" altLang="zh-CN"/>
              <a:t>p21CIP</a:t>
            </a:r>
            <a:r>
              <a:rPr lang="zh-CN" altLang="en-US"/>
              <a:t>。</a:t>
            </a:r>
          </a:p>
          <a:p>
            <a:pPr eaLnBrk="1" hangingPunct="1"/>
            <a:r>
              <a:rPr lang="en-US" altLang="zh-CN"/>
              <a:t>p21 </a:t>
            </a:r>
            <a:r>
              <a:rPr lang="zh-CN" altLang="en-US"/>
              <a:t>能够与各种</a:t>
            </a:r>
            <a:r>
              <a:rPr lang="en-US" altLang="zh-CN"/>
              <a:t>cyclin-CDK </a:t>
            </a:r>
            <a:r>
              <a:rPr lang="zh-CN" altLang="en-US"/>
              <a:t>复合物结合，抑制它们的活性，使细胞周期阻滞，等待</a:t>
            </a:r>
            <a:r>
              <a:rPr lang="en-US" altLang="zh-CN"/>
              <a:t>DNA </a:t>
            </a:r>
            <a:r>
              <a:rPr lang="zh-CN" altLang="en-US"/>
              <a:t>完成修复。在</a:t>
            </a:r>
            <a:r>
              <a:rPr lang="en-US" altLang="zh-CN"/>
              <a:t>DNA </a:t>
            </a:r>
            <a:r>
              <a:rPr lang="zh-CN" altLang="en-US"/>
              <a:t>严重损伤的情况下，</a:t>
            </a:r>
            <a:r>
              <a:rPr lang="en-US" altLang="zh-CN"/>
              <a:t>p53 </a:t>
            </a:r>
            <a:r>
              <a:rPr lang="zh-CN" altLang="en-US"/>
              <a:t>将诱导凋亡因子的表达，使细胞进入程序化死亡</a:t>
            </a:r>
          </a:p>
        </p:txBody>
      </p:sp>
      <p:sp>
        <p:nvSpPr>
          <p:cNvPr id="33796" name="灯片编号占位符 3">
            <a:extLst>
              <a:ext uri="{FF2B5EF4-FFF2-40B4-BE49-F238E27FC236}">
                <a16:creationId xmlns:a16="http://schemas.microsoft.com/office/drawing/2014/main" id="{36BB97DA-8077-4B44-8C6C-72EB25CFE0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8DE20C63-48BA-45C5-855F-2DBDBDE54215}" type="slidenum">
              <a:rPr lang="zh-CN" altLang="en-US" smtClean="0">
                <a:latin typeface="Calibri" panose="020F0502020204030204" pitchFamily="34" charset="0"/>
                <a:ea typeface="宋体" panose="02010600030101010101" pitchFamily="2" charset="-122"/>
              </a:rPr>
              <a:pPr>
                <a:spcBef>
                  <a:spcPct val="0"/>
                </a:spcBef>
              </a:pPr>
              <a:t>67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8044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04554221-D234-468B-9792-D3540AEB18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备注占位符 2">
            <a:extLst>
              <a:ext uri="{FF2B5EF4-FFF2-40B4-BE49-F238E27FC236}">
                <a16:creationId xmlns:a16="http://schemas.microsoft.com/office/drawing/2014/main" id="{8E181F56-095C-49F8-93D4-6ED09474929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26-15 </a:t>
            </a:r>
            <a:r>
              <a:rPr lang="en-US" altLang="zh-CN" b="1"/>
              <a:t>Fusion of Cancer Cells with Normal Cells. </a:t>
            </a:r>
            <a:r>
              <a:rPr lang="en-US" altLang="zh-CN"/>
              <a:t>When cancer cells are artificially fused with normal cells, the resulting hybrid cells do not initially form tumors. After they proliferate for extended periods in culture, the hybrid cells usually revert to the uncontrolled, tumor-forming behavior of the original cancer cells. This reversion is accompanied by the loss of chromosomes that contain tumor suppressor genes.</a:t>
            </a:r>
            <a:endParaRPr lang="zh-CN" altLang="en-US"/>
          </a:p>
        </p:txBody>
      </p:sp>
      <p:sp>
        <p:nvSpPr>
          <p:cNvPr id="39940" name="灯片编号占位符 3">
            <a:extLst>
              <a:ext uri="{FF2B5EF4-FFF2-40B4-BE49-F238E27FC236}">
                <a16:creationId xmlns:a16="http://schemas.microsoft.com/office/drawing/2014/main" id="{85BD130F-5D3B-49C0-84D2-6F0133B78B5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DE64C15-76EB-4457-9564-4A6E7C7413B8}" type="slidenum">
              <a:rPr lang="zh-CN" altLang="en-US" smtClean="0"/>
              <a:pPr/>
              <a:t>68</a:t>
            </a:fld>
            <a:endParaRPr lang="zh-CN" altLang="en-US"/>
          </a:p>
        </p:txBody>
      </p:sp>
    </p:spTree>
    <p:extLst>
      <p:ext uri="{BB962C8B-B14F-4D97-AF65-F5344CB8AC3E}">
        <p14:creationId xmlns:p14="http://schemas.microsoft.com/office/powerpoint/2010/main" val="2086115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195511E6-88D5-45E9-AB6B-8AB960D976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a:extLst>
              <a:ext uri="{FF2B5EF4-FFF2-40B4-BE49-F238E27FC236}">
                <a16:creationId xmlns:a16="http://schemas.microsoft.com/office/drawing/2014/main" id="{AA01FCA2-5B63-4C88-944F-E37AEA0A09C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26-23 </a:t>
            </a:r>
            <a:r>
              <a:rPr lang="en-US" altLang="zh-CN" b="1"/>
              <a:t>Overview of Carcinogenesis. </a:t>
            </a:r>
            <a:r>
              <a:rPr lang="en-US" altLang="zh-CN"/>
              <a:t>The four main causes of cancer (chemicals, radiation,</a:t>
            </a:r>
          </a:p>
          <a:p>
            <a:r>
              <a:rPr lang="en-US" altLang="zh-CN"/>
              <a:t>infectious agents, and heredity) trigger initial DNA alterations that can create oncogenes and disrupt tumor</a:t>
            </a:r>
          </a:p>
          <a:p>
            <a:r>
              <a:rPr lang="en-US" altLang="zh-CN"/>
              <a:t>suppressor genes. An early result of these changes is genetic instability, which in turn facilitates the acquisition</a:t>
            </a:r>
          </a:p>
          <a:p>
            <a:r>
              <a:rPr lang="en-US" altLang="zh-CN"/>
              <a:t>of additional mutations that (along with accompanying epigenetic changes) lead to the six hallmark traits:</a:t>
            </a:r>
          </a:p>
          <a:p>
            <a:r>
              <a:rPr lang="en-US" altLang="zh-CN"/>
              <a:t>self-sufficiency in growth signals, insensitivity to antigrowth signals, evasion of apoptosis, limitless replicative</a:t>
            </a:r>
          </a:p>
          <a:p>
            <a:r>
              <a:rPr lang="en-US" altLang="zh-CN"/>
              <a:t>potential, sustained angiogenesis, and tissue invasion and metastasis.</a:t>
            </a:r>
            <a:endParaRPr lang="zh-CN" altLang="en-US"/>
          </a:p>
          <a:p>
            <a:endParaRPr lang="zh-CN" altLang="en-US"/>
          </a:p>
        </p:txBody>
      </p:sp>
      <p:sp>
        <p:nvSpPr>
          <p:cNvPr id="43012" name="灯片编号占位符 3">
            <a:extLst>
              <a:ext uri="{FF2B5EF4-FFF2-40B4-BE49-F238E27FC236}">
                <a16:creationId xmlns:a16="http://schemas.microsoft.com/office/drawing/2014/main" id="{D2B4308D-C0C1-4C80-9DF9-920D69A2FA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AC30866-E4A8-4BAF-9653-87C0DA36E06C}" type="slidenum">
              <a:rPr lang="zh-CN" altLang="en-US" smtClean="0"/>
              <a:pPr/>
              <a:t>70</a:t>
            </a:fld>
            <a:endParaRPr lang="zh-CN" altLang="en-US"/>
          </a:p>
        </p:txBody>
      </p:sp>
    </p:spTree>
    <p:extLst>
      <p:ext uri="{BB962C8B-B14F-4D97-AF65-F5344CB8AC3E}">
        <p14:creationId xmlns:p14="http://schemas.microsoft.com/office/powerpoint/2010/main" val="41594634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a:extLst>
              <a:ext uri="{FF2B5EF4-FFF2-40B4-BE49-F238E27FC236}">
                <a16:creationId xmlns:a16="http://schemas.microsoft.com/office/drawing/2014/main" id="{0F9F31BC-CC5B-4B04-AC79-34ED93D33E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a:extLst>
              <a:ext uri="{FF2B5EF4-FFF2-40B4-BE49-F238E27FC236}">
                <a16:creationId xmlns:a16="http://schemas.microsoft.com/office/drawing/2014/main" id="{C1553470-E7AD-475D-80EF-61348BC0CDC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a:t>肿瘤干细胞与肿瘤的发生机制模型</a:t>
            </a:r>
          </a:p>
        </p:txBody>
      </p:sp>
      <p:sp>
        <p:nvSpPr>
          <p:cNvPr id="45060" name="灯片编号占位符 3">
            <a:extLst>
              <a:ext uri="{FF2B5EF4-FFF2-40B4-BE49-F238E27FC236}">
                <a16:creationId xmlns:a16="http://schemas.microsoft.com/office/drawing/2014/main" id="{2C0B6DB0-8C15-4837-89F5-A7A5F54AAE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532C14E3-FCAB-4C0C-B502-9E11F5997CBA}" type="slidenum">
              <a:rPr lang="zh-CN" altLang="en-US" smtClean="0">
                <a:latin typeface="Calibri" panose="020F0502020204030204" pitchFamily="34" charset="0"/>
                <a:ea typeface="宋体" panose="02010600030101010101" pitchFamily="2" charset="-122"/>
              </a:rPr>
              <a:pPr>
                <a:spcBef>
                  <a:spcPct val="0"/>
                </a:spcBef>
              </a:pPr>
              <a:t>72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36777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a:extLst>
              <a:ext uri="{FF2B5EF4-FFF2-40B4-BE49-F238E27FC236}">
                <a16:creationId xmlns:a16="http://schemas.microsoft.com/office/drawing/2014/main" id="{4F1DB964-2033-4BAA-B861-8712BF8DE0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a:extLst>
              <a:ext uri="{FF2B5EF4-FFF2-40B4-BE49-F238E27FC236}">
                <a16:creationId xmlns:a16="http://schemas.microsoft.com/office/drawing/2014/main" id="{2D8AD736-A797-4F29-9F4B-5033E84A77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Cancer stem cell concept – Cancer stem cells are defined as cells with unlimited proliferative potential (self-renewal), capacity to generate derivatives (progenies), and exclusive tumourigenicity. The origin of CSCs is still illusive for most cancers and may depend on the tissue context and modulating factors such as chronic inflammation. Consistent with the cancer stem cell hypothesis, circulating CSCs are thought to be the exclusive source of metastasis and may serve as novel biomarkers.</a:t>
            </a:r>
          </a:p>
          <a:p>
            <a:endParaRPr lang="zh-CN" altLang="en-US"/>
          </a:p>
        </p:txBody>
      </p:sp>
      <p:sp>
        <p:nvSpPr>
          <p:cNvPr id="124932" name="灯片编号占位符 3">
            <a:extLst>
              <a:ext uri="{FF2B5EF4-FFF2-40B4-BE49-F238E27FC236}">
                <a16:creationId xmlns:a16="http://schemas.microsoft.com/office/drawing/2014/main" id="{6C503FEB-AE44-4A73-A1F5-93C28F2571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D11579C-7E3B-4974-803C-F619B466D5C1}" type="slidenum">
              <a:rPr lang="zh-CN" altLang="en-US" smtClean="0"/>
              <a:pPr>
                <a:spcBef>
                  <a:spcPct val="0"/>
                </a:spcBef>
              </a:pPr>
              <a:t>73</a:t>
            </a:fld>
            <a:endParaRPr lang="zh-CN" altLang="en-US"/>
          </a:p>
        </p:txBody>
      </p:sp>
    </p:spTree>
    <p:extLst>
      <p:ext uri="{BB962C8B-B14F-4D97-AF65-F5344CB8AC3E}">
        <p14:creationId xmlns:p14="http://schemas.microsoft.com/office/powerpoint/2010/main" val="320237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12CED6BD-9BE9-4AC3-8FB2-B1C30938904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6FB48FDE-2135-46AD-BE0D-2E7EFBC12D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a:t>最早发现有丝分裂促进因子（</a:t>
            </a:r>
            <a:r>
              <a:rPr lang="en-US" altLang="zh-CN"/>
              <a:t>MPF</a:t>
            </a:r>
            <a:r>
              <a:rPr lang="zh-CN" altLang="en-US"/>
              <a:t>）的存在是通过哪一个实验证实的？现已证明</a:t>
            </a:r>
            <a:r>
              <a:rPr lang="en-US" altLang="zh-CN"/>
              <a:t>MPF</a:t>
            </a:r>
            <a:r>
              <a:rPr lang="zh-CN" altLang="en-US"/>
              <a:t>的二种生化成分是什么？</a:t>
            </a:r>
          </a:p>
          <a:p>
            <a:r>
              <a:rPr lang="zh-CN" altLang="en-US"/>
              <a:t>答案：应用细胞融合技术所进行的早熟染色体凝集实验。</a:t>
            </a:r>
            <a:r>
              <a:rPr lang="en-US" altLang="zh-CN"/>
              <a:t>MPF</a:t>
            </a:r>
            <a:r>
              <a:rPr lang="zh-CN" altLang="en-US"/>
              <a:t>由二个亚基组成，调节亚基为周期蛋白，催化亚基为</a:t>
            </a:r>
            <a:r>
              <a:rPr lang="en-US" altLang="zh-CN"/>
              <a:t>cdc2</a:t>
            </a:r>
          </a:p>
          <a:p>
            <a:endParaRPr lang="zh-CN" altLang="en-US"/>
          </a:p>
        </p:txBody>
      </p:sp>
      <p:sp>
        <p:nvSpPr>
          <p:cNvPr id="12292" name="灯片编号占位符 3">
            <a:extLst>
              <a:ext uri="{FF2B5EF4-FFF2-40B4-BE49-F238E27FC236}">
                <a16:creationId xmlns:a16="http://schemas.microsoft.com/office/drawing/2014/main" id="{AAEF0488-1AB9-42DD-B992-65FE7535AB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FAE9514-5483-4C57-BFD4-05F51CB0A4A9}" type="slidenum">
              <a:rPr lang="zh-CN" altLang="en-US" smtClean="0">
                <a:ea typeface="宋体" panose="02010600030101010101" pitchFamily="2" charset="-122"/>
              </a:rPr>
              <a:pPr/>
              <a:t>8</a:t>
            </a:fld>
            <a:endParaRPr lang="zh-CN" altLang="en-US">
              <a:ea typeface="宋体" panose="02010600030101010101" pitchFamily="2" charset="-122"/>
            </a:endParaRPr>
          </a:p>
        </p:txBody>
      </p:sp>
    </p:spTree>
    <p:extLst>
      <p:ext uri="{BB962C8B-B14F-4D97-AF65-F5344CB8AC3E}">
        <p14:creationId xmlns:p14="http://schemas.microsoft.com/office/powerpoint/2010/main" val="63335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E9C0110B-4429-4458-B190-17AD9FAE63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备注占位符 2">
            <a:extLst>
              <a:ext uri="{FF2B5EF4-FFF2-40B4-BE49-F238E27FC236}">
                <a16:creationId xmlns:a16="http://schemas.microsoft.com/office/drawing/2014/main" id="{9DB250C0-A06A-4342-A7BB-00511A92D07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a:t>Figure 25-9 </a:t>
            </a:r>
            <a:r>
              <a:rPr lang="en-US" altLang="zh-CN" b="1"/>
              <a:t>Evidence for the Existence of MPF. </a:t>
            </a:r>
            <a:r>
              <a:rPr lang="en-US" altLang="zh-CN"/>
              <a:t>Hormones act on frog oocytes to trigger meiosis and</a:t>
            </a:r>
          </a:p>
          <a:p>
            <a:r>
              <a:rPr lang="en-US" altLang="zh-CN"/>
              <a:t>development into mature frog eggs, which are arrested (until fertilization) in metaphase of the second meiotic</a:t>
            </a:r>
          </a:p>
          <a:p>
            <a:r>
              <a:rPr lang="en-US" altLang="zh-CN"/>
              <a:t>division. In 1971 Y. Masui and C. L. Markert established the existence of a substance they called maturationpromoting</a:t>
            </a:r>
          </a:p>
          <a:p>
            <a:r>
              <a:rPr lang="en-US" altLang="zh-CN"/>
              <a:t>factor (MPF) involved in this process. They used a micropipette to remove cytoplasm from a mature</a:t>
            </a:r>
          </a:p>
          <a:p>
            <a:r>
              <a:rPr lang="en-US" altLang="zh-CN"/>
              <a:t>egg cell (arrested in metaphase of the second meiotic division) and injected it into an immature oocyte. The</a:t>
            </a:r>
          </a:p>
          <a:p>
            <a:r>
              <a:rPr lang="en-US" altLang="zh-CN"/>
              <a:t>oocyte then proceeded through meiosis and became a mature egg cell, under the influence of MPF.</a:t>
            </a:r>
            <a:endParaRPr lang="zh-CN" altLang="en-US"/>
          </a:p>
          <a:p>
            <a:endParaRPr lang="zh-CN" altLang="en-US"/>
          </a:p>
        </p:txBody>
      </p:sp>
      <p:sp>
        <p:nvSpPr>
          <p:cNvPr id="16388" name="灯片编号占位符 3">
            <a:extLst>
              <a:ext uri="{FF2B5EF4-FFF2-40B4-BE49-F238E27FC236}">
                <a16:creationId xmlns:a16="http://schemas.microsoft.com/office/drawing/2014/main" id="{17BAD21E-CB70-4103-A54E-1D2D2BB77DD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CF5A8140-1D13-4302-A3AA-C2F08F3D2BB0}" type="slidenum">
              <a:rPr lang="zh-CN" altLang="en-US" smtClean="0"/>
              <a:pPr/>
              <a:t>11</a:t>
            </a:fld>
            <a:endParaRPr lang="zh-CN" altLang="en-US"/>
          </a:p>
        </p:txBody>
      </p:sp>
    </p:spTree>
    <p:extLst>
      <p:ext uri="{BB962C8B-B14F-4D97-AF65-F5344CB8AC3E}">
        <p14:creationId xmlns:p14="http://schemas.microsoft.com/office/powerpoint/2010/main" val="1458872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a16="http://schemas.microsoft.com/office/drawing/2014/main" id="{1ED4C17C-1B4A-43B8-B21C-57D75F3A6D3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a:extLst>
              <a:ext uri="{FF2B5EF4-FFF2-40B4-BE49-F238E27FC236}">
                <a16:creationId xmlns:a16="http://schemas.microsoft.com/office/drawing/2014/main" id="{696094C2-6B2A-4A5C-A7A6-0B3117C718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a:t>Maturation-promoting factor causes germinal vesicle breakdown when injected into Xenopus oocytes and can induce metaphase in a cell-free system. The cell-free assay was used to monitor maturation-promoting factor during its purification from unfertilized Xenopus eggs. Ammonium sulfate precipitation and six chromatographic procedures resulted in a preparation purified greater than 3000-fold that could induce germinal vesicle breakdown within 2 hr when injected into cycloheximide-treated oocytes. Proteins of 45 kDa and 32 kDa were correlated with fractions of highest activity in both assays. These fractions contained a protein kinase activity able to phosphorylate the endogenous 45-kDa protein, as well as histone H1, phosphatase inhibitor 1, and casein. The highly purified preparations described here should help to identify the mechanism of action of maturation-promoting factor and to elucidate the role of protein kinases in the induction of metaphase.</a:t>
            </a:r>
            <a:endParaRPr lang="zh-CN" altLang="en-US"/>
          </a:p>
        </p:txBody>
      </p:sp>
      <p:sp>
        <p:nvSpPr>
          <p:cNvPr id="18436" name="灯片编号占位符 3">
            <a:extLst>
              <a:ext uri="{FF2B5EF4-FFF2-40B4-BE49-F238E27FC236}">
                <a16:creationId xmlns:a16="http://schemas.microsoft.com/office/drawing/2014/main" id="{59256BBB-BA9D-47D7-8A5C-B676D53AB7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78C34731-347E-49DB-9D85-A0928D498971}" type="slidenum">
              <a:rPr kumimoji="1" lang="en-US" altLang="zh-CN" smtClean="0">
                <a:latin typeface="Times New Roman" panose="02020603050405020304" pitchFamily="18" charset="0"/>
                <a:ea typeface="宋体" panose="02010600030101010101" pitchFamily="2" charset="-122"/>
              </a:rPr>
              <a:pPr>
                <a:spcBef>
                  <a:spcPct val="0"/>
                </a:spcBef>
              </a:pPr>
              <a:t>12</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868966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8A1D6FA9-27FC-42EA-A80C-BC20DEFBDB4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30000"/>
              </a:spcBef>
              <a:defRPr sz="1200">
                <a:solidFill>
                  <a:schemeClr val="tx1"/>
                </a:solidFill>
                <a:latin typeface="等线" panose="02010600030101010101" pitchFamily="2" charset="-122"/>
              </a:defRPr>
            </a:lvl1pPr>
            <a:lvl2pPr marL="742950" indent="-285750">
              <a:spcBef>
                <a:spcPct val="30000"/>
              </a:spcBef>
              <a:defRPr sz="1200">
                <a:solidFill>
                  <a:schemeClr val="tx1"/>
                </a:solidFill>
                <a:latin typeface="等线" panose="02010600030101010101" pitchFamily="2" charset="-122"/>
              </a:defRPr>
            </a:lvl2pPr>
            <a:lvl3pPr marL="1143000" indent="-228600">
              <a:spcBef>
                <a:spcPct val="30000"/>
              </a:spcBef>
              <a:defRPr sz="1200">
                <a:solidFill>
                  <a:schemeClr val="tx1"/>
                </a:solidFill>
                <a:latin typeface="等线" panose="02010600030101010101" pitchFamily="2" charset="-122"/>
              </a:defRPr>
            </a:lvl3pPr>
            <a:lvl4pPr marL="1600200" indent="-228600">
              <a:spcBef>
                <a:spcPct val="30000"/>
              </a:spcBef>
              <a:defRPr sz="1200">
                <a:solidFill>
                  <a:schemeClr val="tx1"/>
                </a:solidFill>
                <a:latin typeface="等线" panose="02010600030101010101" pitchFamily="2" charset="-122"/>
              </a:defRPr>
            </a:lvl4pPr>
            <a:lvl5pPr marL="2057400" indent="-228600">
              <a:spcBef>
                <a:spcPct val="30000"/>
              </a:spcBef>
              <a:defRPr sz="1200">
                <a:solidFill>
                  <a:schemeClr val="tx1"/>
                </a:solidFill>
                <a:latin typeface="等线" panose="02010600030101010101" pitchFamily="2" charset="-122"/>
              </a:defRPr>
            </a:lvl5pPr>
            <a:lvl6pPr marL="2514600" indent="-228600" defTabSz="457200" eaLnBrk="0" fontAlgn="base" hangingPunct="0">
              <a:spcBef>
                <a:spcPct val="30000"/>
              </a:spcBef>
              <a:spcAft>
                <a:spcPct val="0"/>
              </a:spcAft>
              <a:defRPr sz="1200">
                <a:solidFill>
                  <a:schemeClr val="tx1"/>
                </a:solidFill>
                <a:latin typeface="等线" panose="02010600030101010101" pitchFamily="2" charset="-122"/>
              </a:defRPr>
            </a:lvl6pPr>
            <a:lvl7pPr marL="2971800" indent="-228600" defTabSz="457200" eaLnBrk="0" fontAlgn="base" hangingPunct="0">
              <a:spcBef>
                <a:spcPct val="30000"/>
              </a:spcBef>
              <a:spcAft>
                <a:spcPct val="0"/>
              </a:spcAft>
              <a:defRPr sz="1200">
                <a:solidFill>
                  <a:schemeClr val="tx1"/>
                </a:solidFill>
                <a:latin typeface="等线" panose="02010600030101010101" pitchFamily="2" charset="-122"/>
              </a:defRPr>
            </a:lvl7pPr>
            <a:lvl8pPr marL="3429000" indent="-228600" defTabSz="457200" eaLnBrk="0" fontAlgn="base" hangingPunct="0">
              <a:spcBef>
                <a:spcPct val="30000"/>
              </a:spcBef>
              <a:spcAft>
                <a:spcPct val="0"/>
              </a:spcAft>
              <a:defRPr sz="1200">
                <a:solidFill>
                  <a:schemeClr val="tx1"/>
                </a:solidFill>
                <a:latin typeface="等线" panose="02010600030101010101" pitchFamily="2" charset="-122"/>
              </a:defRPr>
            </a:lvl8pPr>
            <a:lvl9pPr marL="3886200" indent="-228600" defTabSz="457200" eaLnBrk="0" fontAlgn="base" hangingPunct="0">
              <a:spcBef>
                <a:spcPct val="30000"/>
              </a:spcBef>
              <a:spcAft>
                <a:spcPct val="0"/>
              </a:spcAft>
              <a:defRPr sz="1200">
                <a:solidFill>
                  <a:schemeClr val="tx1"/>
                </a:solidFill>
                <a:latin typeface="等线" panose="02010600030101010101" pitchFamily="2" charset="-122"/>
              </a:defRPr>
            </a:lvl9pPr>
          </a:lstStyle>
          <a:p>
            <a:pPr>
              <a:spcBef>
                <a:spcPct val="0"/>
              </a:spcBef>
            </a:pPr>
            <a:fld id="{B8D913F0-AB93-4CD0-A82C-512C2F80A24A}" type="slidenum">
              <a:rPr lang="en-US" altLang="zh-CN" smtClean="0">
                <a:latin typeface="Calibri" panose="020F0502020204030204" pitchFamily="34" charset="0"/>
                <a:ea typeface="宋体" panose="02010600030101010101" pitchFamily="2" charset="-122"/>
              </a:rPr>
              <a:pPr>
                <a:spcBef>
                  <a:spcPct val="0"/>
                </a:spcBef>
              </a:pPr>
              <a:t>14</a:t>
            </a:fld>
            <a:endParaRPr lang="en-US" altLang="zh-CN">
              <a:latin typeface="Calibri" panose="020F0502020204030204" pitchFamily="34" charset="0"/>
              <a:ea typeface="宋体" panose="02010600030101010101" pitchFamily="2" charset="-122"/>
            </a:endParaRPr>
          </a:p>
        </p:txBody>
      </p:sp>
      <p:sp>
        <p:nvSpPr>
          <p:cNvPr id="21507" name="Rectangle 2">
            <a:extLst>
              <a:ext uri="{FF2B5EF4-FFF2-40B4-BE49-F238E27FC236}">
                <a16:creationId xmlns:a16="http://schemas.microsoft.com/office/drawing/2014/main" id="{84E46D4D-133B-46B0-AFB0-E684A4CD0C6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Rectangle 3">
            <a:extLst>
              <a:ext uri="{FF2B5EF4-FFF2-40B4-BE49-F238E27FC236}">
                <a16:creationId xmlns:a16="http://schemas.microsoft.com/office/drawing/2014/main" id="{305D1D51-A35B-4107-9D02-B0D133703C8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Most conditional cell-cycle mutants are temperature-sensitive mutants in which the mutant protein fails to function at high temperatures but functions well enough to allow cell division at low temperatures. A temperature-sensitive </a:t>
            </a:r>
            <a:r>
              <a:rPr lang="en-US" altLang="zh-CN" dirty="0" err="1"/>
              <a:t>cdc</a:t>
            </a:r>
            <a:r>
              <a:rPr lang="en-US" altLang="zh-CN" dirty="0"/>
              <a:t> mutant strain of cells can be grown at low temperature (the permissive condition) and then raised to a higher temperature (the restrictive condition) to switch off the function of the affected gene. All of the cells will continue their cycling until they reach the point where the function of the mutant gene is required for further progress, and at this point they will all stop </a:t>
            </a:r>
          </a:p>
          <a:p>
            <a:endParaRPr lang="zh-CN" altLang="zh-CN" dirty="0"/>
          </a:p>
        </p:txBody>
      </p:sp>
    </p:spTree>
    <p:extLst>
      <p:ext uri="{BB962C8B-B14F-4D97-AF65-F5344CB8AC3E}">
        <p14:creationId xmlns:p14="http://schemas.microsoft.com/office/powerpoint/2010/main" val="2762678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fld id="{5429C27E-43E5-4BAD-8D40-9A1B48C1B5A3}" type="datetimeFigureOut">
              <a:rPr lang="zh-CN" altLang="en-US" smtClean="0"/>
              <a:t>2023-05-17</a:t>
            </a:fld>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5.jpeg"/><Relationship Id="rId4" Type="http://schemas.openxmlformats.org/officeDocument/2006/relationships/image" Target="../media/image41.jpe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53.jpeg"/><Relationship Id="rId4" Type="http://schemas.openxmlformats.org/officeDocument/2006/relationships/image" Target="../media/image52.jpeg"/></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7.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6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第十三章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5141256" y="1814089"/>
            <a:ext cx="5314275" cy="707886"/>
          </a:xfrm>
          <a:prstGeom prst="rect">
            <a:avLst/>
          </a:prstGeom>
          <a:noFill/>
        </p:spPr>
        <p:txBody>
          <a:bodyPr wrap="none" rtlCol="0">
            <a:spAutoFit/>
          </a:bodyPr>
          <a:lstStyle/>
          <a:p>
            <a:pPr lvl="0" algn="ctr"/>
            <a:r>
              <a:rPr lang="zh-CN" altLang="en-US" sz="4000" b="1" dirty="0">
                <a:solidFill>
                  <a:prstClr val="white"/>
                </a:solidFill>
                <a:latin typeface="微软雅黑" pitchFamily="34" charset="-122"/>
                <a:ea typeface="微软雅黑" pitchFamily="34" charset="-122"/>
              </a:rPr>
              <a:t>细胞增殖调控与癌细胞</a:t>
            </a:r>
          </a:p>
        </p:txBody>
      </p:sp>
      <p:grpSp>
        <p:nvGrpSpPr>
          <p:cNvPr id="8" name="组合 5">
            <a:extLst>
              <a:ext uri="{FF2B5EF4-FFF2-40B4-BE49-F238E27FC236}">
                <a16:creationId xmlns:a16="http://schemas.microsoft.com/office/drawing/2014/main" id="{17D2CD24-E53C-4F9F-A59B-6E1455C6824F}"/>
              </a:ext>
            </a:extLst>
          </p:cNvPr>
          <p:cNvGrpSpPr>
            <a:grpSpLocks/>
          </p:cNvGrpSpPr>
          <p:nvPr/>
        </p:nvGrpSpPr>
        <p:grpSpPr bwMode="auto">
          <a:xfrm>
            <a:off x="1817923" y="3345438"/>
            <a:ext cx="8556155" cy="3240087"/>
            <a:chOff x="602933" y="3605883"/>
            <a:chExt cx="8555676" cy="3240088"/>
          </a:xfrm>
        </p:grpSpPr>
        <p:pic>
          <p:nvPicPr>
            <p:cNvPr id="9" name="图片 1">
              <a:extLst>
                <a:ext uri="{FF2B5EF4-FFF2-40B4-BE49-F238E27FC236}">
                  <a16:creationId xmlns:a16="http://schemas.microsoft.com/office/drawing/2014/main" id="{17ADFCF8-DFB1-41E4-9CB7-33556CFCF352}"/>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2933" y="3605883"/>
              <a:ext cx="330517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4">
              <a:extLst>
                <a:ext uri="{FF2B5EF4-FFF2-40B4-BE49-F238E27FC236}">
                  <a16:creationId xmlns:a16="http://schemas.microsoft.com/office/drawing/2014/main" id="{4F57F51E-48AD-4C94-8F80-0801152B78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13809" y="3605927"/>
              <a:ext cx="3844800"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95720230"/>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40F5B1-3857-44DB-B48E-30B640E6F953}"/>
              </a:ext>
            </a:extLst>
          </p:cNvPr>
          <p:cNvSpPr>
            <a:spLocks noGrp="1"/>
          </p:cNvSpPr>
          <p:nvPr>
            <p:ph type="title"/>
          </p:nvPr>
        </p:nvSpPr>
        <p:spPr/>
        <p:txBody>
          <a:bodyPr/>
          <a:lstStyle/>
          <a:p>
            <a:r>
              <a:rPr lang="en-US" altLang="zh-CN" dirty="0"/>
              <a:t>2. </a:t>
            </a:r>
            <a:r>
              <a:rPr lang="zh-CN" altLang="en-US" dirty="0"/>
              <a:t>成熟卵细胞细胞质移植实验</a:t>
            </a:r>
            <a:r>
              <a:rPr lang="en-US" altLang="zh-CN" dirty="0"/>
              <a:t>——</a:t>
            </a:r>
            <a:r>
              <a:rPr lang="en-US" altLang="zh-CN" dirty="0">
                <a:solidFill>
                  <a:srgbClr val="0033CC"/>
                </a:solidFill>
              </a:rPr>
              <a:t>MPF</a:t>
            </a:r>
            <a:r>
              <a:rPr lang="zh-CN" altLang="en-US" dirty="0">
                <a:solidFill>
                  <a:srgbClr val="0033CC"/>
                </a:solidFill>
              </a:rPr>
              <a:t>概念提出</a:t>
            </a:r>
            <a:endParaRPr lang="zh-CN" altLang="en-US" dirty="0"/>
          </a:p>
        </p:txBody>
      </p:sp>
      <p:pic>
        <p:nvPicPr>
          <p:cNvPr id="5" name="图片 4" descr="13-2">
            <a:extLst>
              <a:ext uri="{FF2B5EF4-FFF2-40B4-BE49-F238E27FC236}">
                <a16:creationId xmlns:a16="http://schemas.microsoft.com/office/drawing/2014/main" id="{7DC9068D-0752-499E-BD29-26DFAD4EB46E}"/>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36416" y="1766061"/>
            <a:ext cx="6056250" cy="3420000"/>
          </a:xfrm>
          <a:prstGeom prst="rect">
            <a:avLst/>
          </a:prstGeom>
        </p:spPr>
      </p:pic>
      <p:sp>
        <p:nvSpPr>
          <p:cNvPr id="6" name="矩形 5">
            <a:extLst>
              <a:ext uri="{FF2B5EF4-FFF2-40B4-BE49-F238E27FC236}">
                <a16:creationId xmlns:a16="http://schemas.microsoft.com/office/drawing/2014/main" id="{C3E25419-BA39-4BAF-8F16-28A1D52B888B}"/>
              </a:ext>
            </a:extLst>
          </p:cNvPr>
          <p:cNvSpPr/>
          <p:nvPr/>
        </p:nvSpPr>
        <p:spPr>
          <a:xfrm>
            <a:off x="499666" y="5473923"/>
            <a:ext cx="6329749"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13-2 </a:t>
            </a:r>
            <a:r>
              <a:rPr lang="zh-CN" altLang="en-US" sz="1600" b="1" dirty="0">
                <a:solidFill>
                  <a:srgbClr val="0033CC"/>
                </a:solidFill>
                <a:latin typeface="Arial" panose="020B0604020202020204" pitchFamily="34" charset="0"/>
                <a:ea typeface="微软雅黑" panose="020B0503020204020204" pitchFamily="34" charset="-122"/>
              </a:rPr>
              <a:t>非洲爪蟾卵细胞成熟过程、受精和第一次卵裂示意图</a:t>
            </a:r>
          </a:p>
          <a:p>
            <a:pPr algn="ctr">
              <a:lnSpc>
                <a:spcPts val="2400"/>
              </a:lnSpc>
            </a:pPr>
            <a:r>
              <a:rPr lang="zh-CN" altLang="en-US" sz="1400" dirty="0">
                <a:latin typeface="Arial" panose="020B0604020202020204" pitchFamily="34" charset="0"/>
                <a:ea typeface="微软雅黑" panose="020B0503020204020204" pitchFamily="34" charset="-122"/>
              </a:rPr>
              <a:t>非洲爪蟾卵母细胞成熟过程可人为地划分为</a:t>
            </a:r>
            <a:r>
              <a:rPr lang="en-US" altLang="zh-CN" sz="1400" dirty="0">
                <a:latin typeface="Arial" panose="020B0604020202020204" pitchFamily="34" charset="0"/>
                <a:ea typeface="微软雅黑" panose="020B0503020204020204" pitchFamily="34" charset="-122"/>
              </a:rPr>
              <a:t>6 </a:t>
            </a:r>
            <a:r>
              <a:rPr lang="zh-CN" altLang="en-US" sz="1400" dirty="0">
                <a:latin typeface="Arial" panose="020B0604020202020204" pitchFamily="34" charset="0"/>
                <a:ea typeface="微软雅黑" panose="020B0503020204020204" pitchFamily="34" charset="-122"/>
              </a:rPr>
              <a:t>个时期。第</a:t>
            </a:r>
            <a:r>
              <a:rPr lang="en-US" altLang="zh-CN" sz="1400" dirty="0">
                <a:latin typeface="Arial" panose="020B0604020202020204" pitchFamily="34" charset="0"/>
                <a:ea typeface="微软雅黑" panose="020B0503020204020204" pitchFamily="34" charset="-122"/>
              </a:rPr>
              <a:t>I </a:t>
            </a:r>
            <a:r>
              <a:rPr lang="zh-CN" altLang="en-US" sz="1400" dirty="0">
                <a:latin typeface="Arial" panose="020B0604020202020204" pitchFamily="34" charset="0"/>
                <a:ea typeface="微软雅黑" panose="020B0503020204020204" pitchFamily="34" charset="-122"/>
              </a:rPr>
              <a:t>至</a:t>
            </a:r>
            <a:r>
              <a:rPr lang="en-US" altLang="zh-CN" sz="1400" dirty="0">
                <a:latin typeface="Arial" panose="020B0604020202020204" pitchFamily="34" charset="0"/>
                <a:ea typeface="微软雅黑" panose="020B0503020204020204" pitchFamily="34" charset="-122"/>
              </a:rPr>
              <a:t>IV</a:t>
            </a:r>
            <a:r>
              <a:rPr lang="zh-CN" altLang="en-US" sz="1400" dirty="0">
                <a:latin typeface="Arial" panose="020B0604020202020204" pitchFamily="34" charset="0"/>
                <a:ea typeface="微软雅黑" panose="020B0503020204020204" pitchFamily="34" charset="-122"/>
              </a:rPr>
              <a:t>期为各级生长卵母细胞。第</a:t>
            </a:r>
            <a:r>
              <a:rPr lang="en-US" altLang="zh-CN" sz="1400" dirty="0">
                <a:latin typeface="Arial" panose="020B0604020202020204" pitchFamily="34" charset="0"/>
                <a:ea typeface="微软雅黑" panose="020B0503020204020204" pitchFamily="34" charset="-122"/>
              </a:rPr>
              <a:t>IV </a:t>
            </a:r>
            <a:r>
              <a:rPr lang="zh-CN" altLang="en-US" sz="1400" dirty="0">
                <a:latin typeface="Arial" panose="020B0604020202020204" pitchFamily="34" charset="0"/>
                <a:ea typeface="微软雅黑" panose="020B0503020204020204" pitchFamily="34" charset="-122"/>
              </a:rPr>
              <a:t>期卵母细胞在孕酮作用下向第</a:t>
            </a:r>
            <a:r>
              <a:rPr lang="en-US" altLang="zh-CN" sz="1400" dirty="0">
                <a:latin typeface="Arial" panose="020B0604020202020204" pitchFamily="34" charset="0"/>
                <a:ea typeface="微软雅黑" panose="020B0503020204020204" pitchFamily="34" charset="-122"/>
              </a:rPr>
              <a:t>V </a:t>
            </a:r>
            <a:r>
              <a:rPr lang="zh-CN" altLang="en-US" sz="1400" dirty="0">
                <a:latin typeface="Arial" panose="020B0604020202020204" pitchFamily="34" charset="0"/>
                <a:ea typeface="微软雅黑" panose="020B0503020204020204" pitchFamily="34" charset="-122"/>
              </a:rPr>
              <a:t>和第</a:t>
            </a:r>
            <a:r>
              <a:rPr lang="en-US" altLang="zh-CN" sz="1400" dirty="0">
                <a:latin typeface="Arial" panose="020B0604020202020204" pitchFamily="34" charset="0"/>
                <a:ea typeface="微软雅黑" panose="020B0503020204020204" pitchFamily="34" charset="-122"/>
              </a:rPr>
              <a:t>VI </a:t>
            </a:r>
            <a:r>
              <a:rPr lang="zh-CN" altLang="en-US" sz="1400" dirty="0">
                <a:latin typeface="Arial" panose="020B0604020202020204" pitchFamily="34" charset="0"/>
                <a:ea typeface="微软雅黑" panose="020B0503020204020204" pitchFamily="34" charset="-122"/>
              </a:rPr>
              <a:t>期转化，随即开始减数分裂</a:t>
            </a:r>
            <a:r>
              <a:rPr lang="en-US" altLang="zh-CN" sz="1400" dirty="0">
                <a:latin typeface="Arial" panose="020B0604020202020204" pitchFamily="34" charset="0"/>
                <a:ea typeface="微软雅黑" panose="020B0503020204020204" pitchFamily="34" charset="-122"/>
              </a:rPr>
              <a:t>I </a:t>
            </a:r>
            <a:r>
              <a:rPr lang="zh-CN" altLang="en-US" sz="1400" dirty="0">
                <a:latin typeface="Arial" panose="020B0604020202020204" pitchFamily="34" charset="0"/>
                <a:ea typeface="微软雅黑" panose="020B0503020204020204" pitchFamily="34" charset="-122"/>
              </a:rPr>
              <a:t>和</a:t>
            </a:r>
            <a:r>
              <a:rPr lang="en-US" altLang="zh-CN" sz="1400" dirty="0">
                <a:latin typeface="Arial" panose="020B0604020202020204" pitchFamily="34" charset="0"/>
                <a:ea typeface="微软雅黑" panose="020B0503020204020204" pitchFamily="34" charset="-122"/>
              </a:rPr>
              <a:t>Ⅱ</a:t>
            </a:r>
            <a:r>
              <a:rPr lang="zh-CN" altLang="en-US" sz="1400" dirty="0">
                <a:latin typeface="Arial" panose="020B0604020202020204" pitchFamily="34" charset="0"/>
                <a:ea typeface="微软雅黑" panose="020B0503020204020204" pitchFamily="34" charset="-122"/>
              </a:rPr>
              <a:t>。成熟卵细胞受精后，便开始第一次卵裂</a:t>
            </a:r>
          </a:p>
        </p:txBody>
      </p:sp>
      <p:pic>
        <p:nvPicPr>
          <p:cNvPr id="7" name="图片 6" descr="13-3">
            <a:extLst>
              <a:ext uri="{FF2B5EF4-FFF2-40B4-BE49-F238E27FC236}">
                <a16:creationId xmlns:a16="http://schemas.microsoft.com/office/drawing/2014/main" id="{295CC239-843E-4983-9F38-C82EC59B06F0}"/>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715722" y="1179000"/>
            <a:ext cx="3839862" cy="4500000"/>
          </a:xfrm>
          <a:prstGeom prst="rect">
            <a:avLst/>
          </a:prstGeom>
        </p:spPr>
      </p:pic>
      <p:sp>
        <p:nvSpPr>
          <p:cNvPr id="8" name="矩形 7">
            <a:extLst>
              <a:ext uri="{FF2B5EF4-FFF2-40B4-BE49-F238E27FC236}">
                <a16:creationId xmlns:a16="http://schemas.microsoft.com/office/drawing/2014/main" id="{566F8481-5B83-41CC-8CEF-2286E757E8EF}"/>
              </a:ext>
            </a:extLst>
          </p:cNvPr>
          <p:cNvSpPr/>
          <p:nvPr/>
        </p:nvSpPr>
        <p:spPr>
          <a:xfrm>
            <a:off x="7222172" y="6028927"/>
            <a:ext cx="4826962"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13-3 </a:t>
            </a:r>
            <a:r>
              <a:rPr lang="zh-CN" altLang="en-US" sz="1600" b="1" dirty="0">
                <a:solidFill>
                  <a:srgbClr val="0033CC"/>
                </a:solidFill>
                <a:latin typeface="Arial" panose="020B0604020202020204" pitchFamily="34" charset="0"/>
                <a:ea typeface="微软雅黑" panose="020B0503020204020204" pitchFamily="34" charset="-122"/>
              </a:rPr>
              <a:t>成熟卵细胞细胞质移植发现</a:t>
            </a:r>
            <a:r>
              <a:rPr lang="en-US" altLang="zh-CN" sz="1600" b="1" dirty="0">
                <a:solidFill>
                  <a:srgbClr val="0033CC"/>
                </a:solidFill>
                <a:latin typeface="Arial" panose="020B0604020202020204" pitchFamily="34" charset="0"/>
                <a:ea typeface="微软雅黑" panose="020B0503020204020204" pitchFamily="34" charset="-122"/>
              </a:rPr>
              <a:t>MPF </a:t>
            </a:r>
            <a:r>
              <a:rPr lang="zh-CN" altLang="en-US" sz="1600" b="1" dirty="0">
                <a:solidFill>
                  <a:srgbClr val="0033CC"/>
                </a:solidFill>
                <a:latin typeface="Arial" panose="020B0604020202020204" pitchFamily="34" charset="0"/>
                <a:ea typeface="微软雅黑" panose="020B0503020204020204" pitchFamily="34" charset="-122"/>
              </a:rPr>
              <a:t>的存在</a:t>
            </a:r>
          </a:p>
        </p:txBody>
      </p:sp>
    </p:spTree>
    <p:extLst>
      <p:ext uri="{BB962C8B-B14F-4D97-AF65-F5344CB8AC3E}">
        <p14:creationId xmlns:p14="http://schemas.microsoft.com/office/powerpoint/2010/main" val="2725772257"/>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3" name="组合 1">
            <a:extLst>
              <a:ext uri="{FF2B5EF4-FFF2-40B4-BE49-F238E27FC236}">
                <a16:creationId xmlns:a16="http://schemas.microsoft.com/office/drawing/2014/main" id="{C7A37A3F-EBFD-41D5-B9EB-05A93771AB11}"/>
              </a:ext>
            </a:extLst>
          </p:cNvPr>
          <p:cNvGrpSpPr>
            <a:grpSpLocks/>
          </p:cNvGrpSpPr>
          <p:nvPr/>
        </p:nvGrpSpPr>
        <p:grpSpPr bwMode="auto">
          <a:xfrm>
            <a:off x="1794302" y="1024268"/>
            <a:ext cx="8603397" cy="2150850"/>
            <a:chOff x="323528" y="1262247"/>
            <a:chExt cx="8643916" cy="2160000"/>
          </a:xfrm>
        </p:grpSpPr>
        <p:pic>
          <p:nvPicPr>
            <p:cNvPr id="15366" name="Picture 7">
              <a:extLst>
                <a:ext uri="{FF2B5EF4-FFF2-40B4-BE49-F238E27FC236}">
                  <a16:creationId xmlns:a16="http://schemas.microsoft.com/office/drawing/2014/main" id="{03843241-1F38-40BB-8D67-71305318156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1262247"/>
              <a:ext cx="1613430"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8">
              <a:extLst>
                <a:ext uri="{FF2B5EF4-FFF2-40B4-BE49-F238E27FC236}">
                  <a16:creationId xmlns:a16="http://schemas.microsoft.com/office/drawing/2014/main" id="{95465BA5-08F4-4851-8450-86DE6463DA9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080891" y="1262247"/>
              <a:ext cx="1627096" cy="21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0">
              <a:extLst>
                <a:ext uri="{FF2B5EF4-FFF2-40B4-BE49-F238E27FC236}">
                  <a16:creationId xmlns:a16="http://schemas.microsoft.com/office/drawing/2014/main" id="{97B92F84-E72B-447C-956C-4CC928E5BCC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l="2875" r="13522"/>
            <a:stretch>
              <a:fillRect/>
            </a:stretch>
          </p:blipFill>
          <p:spPr bwMode="auto">
            <a:xfrm>
              <a:off x="3851920" y="1532247"/>
              <a:ext cx="5115524" cy="1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4" name="Picture 4" descr="M-F17-15()">
            <a:extLst>
              <a:ext uri="{FF2B5EF4-FFF2-40B4-BE49-F238E27FC236}">
                <a16:creationId xmlns:a16="http://schemas.microsoft.com/office/drawing/2014/main" id="{893C560F-02A9-4CFA-8E80-74C6DABDE72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497875" y="3259257"/>
            <a:ext cx="9196250" cy="359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8D94B159-6E60-4FD6-8F6B-C9870E246D08}"/>
              </a:ext>
            </a:extLst>
          </p:cNvPr>
          <p:cNvSpPr>
            <a:spLocks noGrp="1"/>
          </p:cNvSpPr>
          <p:nvPr>
            <p:ph type="title"/>
          </p:nvPr>
        </p:nvSpPr>
        <p:spPr/>
        <p:txBody>
          <a:bodyPr/>
          <a:lstStyle/>
          <a:p>
            <a:r>
              <a:rPr lang="zh-CN" altLang="en-US" dirty="0"/>
              <a:t>成熟卵细胞细胞质移植发现</a:t>
            </a:r>
            <a:r>
              <a:rPr lang="en-US" altLang="zh-CN" dirty="0"/>
              <a:t>MPF </a:t>
            </a:r>
            <a:r>
              <a:rPr lang="zh-CN" altLang="en-US" dirty="0"/>
              <a:t>的存在</a:t>
            </a:r>
          </a:p>
        </p:txBody>
      </p:sp>
    </p:spTree>
    <p:extLst>
      <p:ext uri="{BB962C8B-B14F-4D97-AF65-F5344CB8AC3E}">
        <p14:creationId xmlns:p14="http://schemas.microsoft.com/office/powerpoint/2010/main" val="3157904782"/>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a:extLst>
              <a:ext uri="{FF2B5EF4-FFF2-40B4-BE49-F238E27FC236}">
                <a16:creationId xmlns:a16="http://schemas.microsoft.com/office/drawing/2014/main" id="{E67344DC-1B4E-49F7-B0EF-BF40214D78AC}"/>
              </a:ext>
            </a:extLst>
          </p:cNvPr>
          <p:cNvSpPr txBox="1">
            <a:spLocks noChangeArrowheads="1"/>
          </p:cNvSpPr>
          <p:nvPr/>
        </p:nvSpPr>
        <p:spPr bwMode="auto">
          <a:xfrm>
            <a:off x="-540182" y="6472390"/>
            <a:ext cx="7527183" cy="337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593" b="1" dirty="0">
                <a:solidFill>
                  <a:srgbClr val="0033CC"/>
                </a:solidFill>
                <a:latin typeface="Times New Roman" panose="02020603050405020304" pitchFamily="18" charset="0"/>
                <a:ea typeface="宋体" panose="02010600030101010101" pitchFamily="2" charset="-122"/>
              </a:rPr>
              <a:t> </a:t>
            </a:r>
            <a:r>
              <a:rPr lang="en-US" altLang="zh-CN" sz="1593" b="1" dirty="0" err="1">
                <a:solidFill>
                  <a:srgbClr val="0033CC"/>
                </a:solidFill>
                <a:latin typeface="Times New Roman" panose="02020603050405020304" pitchFamily="18" charset="0"/>
                <a:ea typeface="宋体" panose="02010600030101010101" pitchFamily="2" charset="-122"/>
              </a:rPr>
              <a:t>Lohka</a:t>
            </a:r>
            <a:r>
              <a:rPr lang="en-US" altLang="zh-CN" sz="1593" b="1" dirty="0">
                <a:solidFill>
                  <a:srgbClr val="0033CC"/>
                </a:solidFill>
                <a:latin typeface="Times New Roman" panose="02020603050405020304" pitchFamily="18" charset="0"/>
                <a:ea typeface="宋体" panose="02010600030101010101" pitchFamily="2" charset="-122"/>
              </a:rPr>
              <a:t>, M.J.; Hayes, M.K.; </a:t>
            </a:r>
            <a:r>
              <a:rPr lang="en-US" altLang="zh-CN" sz="1593" b="1" dirty="0" err="1">
                <a:solidFill>
                  <a:srgbClr val="0033CC"/>
                </a:solidFill>
                <a:latin typeface="Times New Roman" panose="02020603050405020304" pitchFamily="18" charset="0"/>
                <a:ea typeface="宋体" panose="02010600030101010101" pitchFamily="2" charset="-122"/>
              </a:rPr>
              <a:t>Maller</a:t>
            </a:r>
            <a:r>
              <a:rPr lang="en-US" altLang="zh-CN" sz="1593" b="1" dirty="0">
                <a:solidFill>
                  <a:srgbClr val="0033CC"/>
                </a:solidFill>
                <a:latin typeface="Times New Roman" panose="02020603050405020304" pitchFamily="18" charset="0"/>
                <a:ea typeface="宋体" panose="02010600030101010101" pitchFamily="2" charset="-122"/>
              </a:rPr>
              <a:t>, J.L. </a:t>
            </a:r>
            <a:r>
              <a:rPr lang="en-US" altLang="zh-CN" sz="1593" b="1" i="1" dirty="0">
                <a:solidFill>
                  <a:srgbClr val="0033CC"/>
                </a:solidFill>
                <a:latin typeface="Times New Roman" panose="02020603050405020304" pitchFamily="18" charset="0"/>
                <a:ea typeface="宋体" panose="02010600030101010101" pitchFamily="2" charset="-122"/>
              </a:rPr>
              <a:t>PNAS. USA</a:t>
            </a:r>
            <a:r>
              <a:rPr lang="en-US" altLang="zh-CN" sz="1593" b="1" dirty="0">
                <a:solidFill>
                  <a:srgbClr val="0033CC"/>
                </a:solidFill>
                <a:latin typeface="Times New Roman" panose="02020603050405020304" pitchFamily="18" charset="0"/>
                <a:ea typeface="宋体" panose="02010600030101010101" pitchFamily="2" charset="-122"/>
              </a:rPr>
              <a:t> 85: 3009-3013. 1988. </a:t>
            </a:r>
          </a:p>
        </p:txBody>
      </p:sp>
      <p:sp>
        <p:nvSpPr>
          <p:cNvPr id="17411" name="Text Box 5">
            <a:extLst>
              <a:ext uri="{FF2B5EF4-FFF2-40B4-BE49-F238E27FC236}">
                <a16:creationId xmlns:a16="http://schemas.microsoft.com/office/drawing/2014/main" id="{BD0BE27B-980D-444C-BBC2-82E985365C94}"/>
              </a:ext>
            </a:extLst>
          </p:cNvPr>
          <p:cNvSpPr txBox="1">
            <a:spLocks noChangeArrowheads="1"/>
          </p:cNvSpPr>
          <p:nvPr/>
        </p:nvSpPr>
        <p:spPr bwMode="auto">
          <a:xfrm>
            <a:off x="6671997" y="5997182"/>
            <a:ext cx="4918756" cy="830997"/>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lvl="1" algn="ctr">
              <a:spcBef>
                <a:spcPct val="0"/>
              </a:spcBef>
              <a:buNone/>
            </a:pPr>
            <a:r>
              <a:rPr lang="en-US" altLang="zh-CN" sz="2400" b="1" dirty="0">
                <a:solidFill>
                  <a:srgbClr val="FFFF00"/>
                </a:solidFill>
                <a:ea typeface="宋体" panose="02010600030101010101" pitchFamily="2" charset="-122"/>
                <a:cs typeface="Arial" panose="020B0604020202020204" pitchFamily="34" charset="0"/>
              </a:rPr>
              <a:t>45 </a:t>
            </a:r>
            <a:r>
              <a:rPr lang="en-US" altLang="zh-CN" sz="2400" b="1" dirty="0" err="1">
                <a:solidFill>
                  <a:srgbClr val="FFFF00"/>
                </a:solidFill>
                <a:ea typeface="宋体" panose="02010600030101010101" pitchFamily="2" charset="-122"/>
                <a:cs typeface="Arial" panose="020B0604020202020204" pitchFamily="34" charset="0"/>
              </a:rPr>
              <a:t>kDa</a:t>
            </a:r>
            <a:r>
              <a:rPr lang="en-US" altLang="zh-CN" sz="2400" b="1" dirty="0">
                <a:solidFill>
                  <a:srgbClr val="FFFF00"/>
                </a:solidFill>
                <a:ea typeface="宋体" panose="02010600030101010101" pitchFamily="2" charset="-122"/>
                <a:cs typeface="Arial" panose="020B0604020202020204" pitchFamily="34" charset="0"/>
              </a:rPr>
              <a:t> and 32 </a:t>
            </a:r>
            <a:r>
              <a:rPr lang="en-US" altLang="zh-CN" sz="2400" b="1" dirty="0" err="1">
                <a:solidFill>
                  <a:srgbClr val="FFFF00"/>
                </a:solidFill>
                <a:ea typeface="宋体" panose="02010600030101010101" pitchFamily="2" charset="-122"/>
                <a:cs typeface="Arial" panose="020B0604020202020204" pitchFamily="34" charset="0"/>
              </a:rPr>
              <a:t>kDa</a:t>
            </a:r>
            <a:r>
              <a:rPr lang="en-US" altLang="zh-CN" sz="2400" b="1" dirty="0">
                <a:solidFill>
                  <a:srgbClr val="FFFF00"/>
                </a:solidFill>
                <a:ea typeface="宋体" panose="02010600030101010101" pitchFamily="2" charset="-122"/>
                <a:cs typeface="Arial" panose="020B0604020202020204" pitchFamily="34" charset="0"/>
              </a:rPr>
              <a:t> Proteins (3000-fold  activity)</a:t>
            </a:r>
          </a:p>
        </p:txBody>
      </p:sp>
      <p:pic>
        <p:nvPicPr>
          <p:cNvPr id="17412" name="Picture 11">
            <a:extLst>
              <a:ext uri="{FF2B5EF4-FFF2-40B4-BE49-F238E27FC236}">
                <a16:creationId xmlns:a16="http://schemas.microsoft.com/office/drawing/2014/main" id="{FE36543E-C5F2-4B98-A3F6-563BE6CD81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6994" y="1298858"/>
            <a:ext cx="5548763" cy="46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3" name="TextBox 2">
            <a:extLst>
              <a:ext uri="{FF2B5EF4-FFF2-40B4-BE49-F238E27FC236}">
                <a16:creationId xmlns:a16="http://schemas.microsoft.com/office/drawing/2014/main" id="{43FA6AD0-2A78-44D1-80AE-F5BB7F1ED9A5}"/>
              </a:ext>
            </a:extLst>
          </p:cNvPr>
          <p:cNvSpPr txBox="1">
            <a:spLocks noChangeArrowheads="1"/>
          </p:cNvSpPr>
          <p:nvPr/>
        </p:nvSpPr>
        <p:spPr bwMode="auto">
          <a:xfrm>
            <a:off x="521498" y="1094604"/>
            <a:ext cx="5201969" cy="5382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just" eaLnBrk="1" hangingPunct="1">
              <a:lnSpc>
                <a:spcPts val="3200"/>
              </a:lnSpc>
              <a:spcBef>
                <a:spcPct val="0"/>
              </a:spcBef>
              <a:buFontTx/>
              <a:buNone/>
            </a:pPr>
            <a:r>
              <a:rPr kumimoji="1" lang="en-US" altLang="zh-CN" sz="2000" dirty="0">
                <a:ea typeface="宋体" panose="02010600030101010101" pitchFamily="2" charset="-122"/>
                <a:cs typeface="Arial" panose="020B0604020202020204" pitchFamily="34" charset="0"/>
              </a:rPr>
              <a:t>Ammonium sulfate precipitation and six chromatographic procedures resulted in a preparation purified greater than 3000-fold that could induce germinal vesicle breakdown within 2 </a:t>
            </a:r>
            <a:r>
              <a:rPr kumimoji="1" lang="en-US" altLang="zh-CN" sz="2000" dirty="0" err="1">
                <a:ea typeface="宋体" panose="02010600030101010101" pitchFamily="2" charset="-122"/>
                <a:cs typeface="Arial" panose="020B0604020202020204" pitchFamily="34" charset="0"/>
              </a:rPr>
              <a:t>hr</a:t>
            </a:r>
            <a:r>
              <a:rPr kumimoji="1" lang="en-US" altLang="zh-CN" sz="2000" dirty="0">
                <a:ea typeface="宋体" panose="02010600030101010101" pitchFamily="2" charset="-122"/>
                <a:cs typeface="Arial" panose="020B0604020202020204" pitchFamily="34" charset="0"/>
              </a:rPr>
              <a:t> when injected into cycloheximide-treated oocytes. Proteins of </a:t>
            </a:r>
            <a:r>
              <a:rPr kumimoji="1" lang="en-US" altLang="zh-CN" sz="2000" b="1" dirty="0">
                <a:solidFill>
                  <a:srgbClr val="0033CC"/>
                </a:solidFill>
                <a:ea typeface="宋体" panose="02010600030101010101" pitchFamily="2" charset="-122"/>
                <a:cs typeface="Arial" panose="020B0604020202020204" pitchFamily="34" charset="0"/>
              </a:rPr>
              <a:t>45 </a:t>
            </a:r>
            <a:r>
              <a:rPr kumimoji="1" lang="en-US" altLang="zh-CN" sz="2000" b="1" dirty="0" err="1">
                <a:solidFill>
                  <a:srgbClr val="0033CC"/>
                </a:solidFill>
                <a:ea typeface="宋体" panose="02010600030101010101" pitchFamily="2" charset="-122"/>
                <a:cs typeface="Arial" panose="020B0604020202020204" pitchFamily="34" charset="0"/>
              </a:rPr>
              <a:t>kDa</a:t>
            </a:r>
            <a:r>
              <a:rPr kumimoji="1" lang="en-US" altLang="zh-CN" sz="2000" b="1" dirty="0">
                <a:solidFill>
                  <a:srgbClr val="0033CC"/>
                </a:solidFill>
                <a:ea typeface="宋体" panose="02010600030101010101" pitchFamily="2" charset="-122"/>
                <a:cs typeface="Arial" panose="020B0604020202020204" pitchFamily="34" charset="0"/>
              </a:rPr>
              <a:t> and 32 </a:t>
            </a:r>
            <a:r>
              <a:rPr kumimoji="1" lang="en-US" altLang="zh-CN" sz="2000" b="1" dirty="0" err="1">
                <a:solidFill>
                  <a:srgbClr val="0033CC"/>
                </a:solidFill>
                <a:ea typeface="宋体" panose="02010600030101010101" pitchFamily="2" charset="-122"/>
                <a:cs typeface="Arial" panose="020B0604020202020204" pitchFamily="34" charset="0"/>
              </a:rPr>
              <a:t>kDa</a:t>
            </a:r>
            <a:r>
              <a:rPr kumimoji="1" lang="en-US" altLang="zh-CN" sz="2000" b="1" dirty="0">
                <a:solidFill>
                  <a:srgbClr val="0033CC"/>
                </a:solidFill>
                <a:ea typeface="宋体" panose="02010600030101010101" pitchFamily="2" charset="-122"/>
                <a:cs typeface="Arial" panose="020B0604020202020204" pitchFamily="34" charset="0"/>
              </a:rPr>
              <a:t> </a:t>
            </a:r>
            <a:r>
              <a:rPr kumimoji="1" lang="en-US" altLang="zh-CN" sz="2000" dirty="0">
                <a:ea typeface="宋体" panose="02010600030101010101" pitchFamily="2" charset="-122"/>
                <a:cs typeface="Arial" panose="020B0604020202020204" pitchFamily="34" charset="0"/>
              </a:rPr>
              <a:t>were correlated with fractions of highest activity in both assays. These fractions contained </a:t>
            </a:r>
            <a:r>
              <a:rPr kumimoji="1" lang="en-US" altLang="zh-CN" sz="2000" b="1" dirty="0">
                <a:solidFill>
                  <a:srgbClr val="0033CC"/>
                </a:solidFill>
                <a:ea typeface="宋体" panose="02010600030101010101" pitchFamily="2" charset="-122"/>
                <a:cs typeface="Arial" panose="020B0604020202020204" pitchFamily="34" charset="0"/>
              </a:rPr>
              <a:t>a protein kinase activity</a:t>
            </a:r>
            <a:r>
              <a:rPr kumimoji="1" lang="en-US" altLang="zh-CN" sz="2000" dirty="0">
                <a:ea typeface="宋体" panose="02010600030101010101" pitchFamily="2" charset="-122"/>
                <a:cs typeface="Arial" panose="020B0604020202020204" pitchFamily="34" charset="0"/>
              </a:rPr>
              <a:t> able to phosphorylate the endogenous 45-kDa protein, as well as histone H1, phosphatase inhibitor 1, and casein.</a:t>
            </a:r>
            <a:endParaRPr kumimoji="1" lang="zh-CN" altLang="en-US" sz="2000" dirty="0">
              <a:ea typeface="宋体" panose="02010600030101010101" pitchFamily="2" charset="-122"/>
              <a:cs typeface="Arial" panose="020B0604020202020204" pitchFamily="34" charset="0"/>
            </a:endParaRPr>
          </a:p>
        </p:txBody>
      </p:sp>
      <p:sp>
        <p:nvSpPr>
          <p:cNvPr id="17414" name="标题 2">
            <a:extLst>
              <a:ext uri="{FF2B5EF4-FFF2-40B4-BE49-F238E27FC236}">
                <a16:creationId xmlns:a16="http://schemas.microsoft.com/office/drawing/2014/main" id="{F48B232B-ABEE-4C0E-9E9D-D4B21EE3DA9D}"/>
              </a:ext>
            </a:extLst>
          </p:cNvPr>
          <p:cNvSpPr>
            <a:spLocks noGrp="1"/>
          </p:cNvSpPr>
          <p:nvPr>
            <p:ph type="title"/>
          </p:nvPr>
        </p:nvSpPr>
        <p:spPr/>
        <p:txBody>
          <a:bodyPr/>
          <a:lstStyle/>
          <a:p>
            <a:pPr algn="l"/>
            <a:r>
              <a:rPr lang="en-US" altLang="zh-CN" dirty="0"/>
              <a:t>3. MPF</a:t>
            </a:r>
            <a:r>
              <a:rPr lang="zh-CN" altLang="en-US" dirty="0"/>
              <a:t>的分离纯化（</a:t>
            </a:r>
            <a:r>
              <a:rPr lang="en-US" altLang="zh-CN" dirty="0"/>
              <a:t>1988</a:t>
            </a:r>
            <a:r>
              <a:rPr lang="zh-CN" altLang="en-US" dirty="0"/>
              <a:t>）</a:t>
            </a:r>
            <a:r>
              <a:rPr lang="en-US" altLang="zh-CN" dirty="0"/>
              <a:t>——</a:t>
            </a:r>
            <a:r>
              <a:rPr lang="zh-CN" altLang="en-US" dirty="0">
                <a:solidFill>
                  <a:srgbClr val="0033CC"/>
                </a:solidFill>
              </a:rPr>
              <a:t>一种蛋白激酶</a:t>
            </a:r>
          </a:p>
        </p:txBody>
      </p:sp>
    </p:spTree>
    <p:extLst>
      <p:ext uri="{BB962C8B-B14F-4D97-AF65-F5344CB8AC3E}">
        <p14:creationId xmlns:p14="http://schemas.microsoft.com/office/powerpoint/2010/main" val="2237601611"/>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内容占位符 2">
            <a:extLst>
              <a:ext uri="{FF2B5EF4-FFF2-40B4-BE49-F238E27FC236}">
                <a16:creationId xmlns:a16="http://schemas.microsoft.com/office/drawing/2014/main" id="{43A05FAF-8E0E-4271-8B15-1A46A9ECCC5C}"/>
              </a:ext>
            </a:extLst>
          </p:cNvPr>
          <p:cNvSpPr>
            <a:spLocks noGrp="1"/>
          </p:cNvSpPr>
          <p:nvPr>
            <p:ph idx="1"/>
          </p:nvPr>
        </p:nvSpPr>
        <p:spPr/>
        <p:txBody>
          <a:bodyPr>
            <a:normAutofit/>
          </a:bodyPr>
          <a:lstStyle/>
          <a:p>
            <a:pPr>
              <a:lnSpc>
                <a:spcPct val="150000"/>
              </a:lnSpc>
              <a:spcAft>
                <a:spcPts val="600"/>
              </a:spcAft>
            </a:pPr>
            <a:r>
              <a:rPr lang="en-US" altLang="zh-CN" dirty="0"/>
              <a:t>1960s Leland Hartwell</a:t>
            </a:r>
            <a:r>
              <a:rPr lang="zh-CN" altLang="en-US" dirty="0"/>
              <a:t>，</a:t>
            </a:r>
            <a:r>
              <a:rPr lang="en-US" altLang="zh-CN" dirty="0"/>
              <a:t>1970s Paul Nurse </a:t>
            </a:r>
            <a:r>
              <a:rPr lang="zh-CN" altLang="en-US" dirty="0"/>
              <a:t>分别以</a:t>
            </a:r>
            <a:r>
              <a:rPr lang="zh-CN" altLang="en-US" b="1" dirty="0">
                <a:solidFill>
                  <a:srgbClr val="0033CC"/>
                </a:solidFill>
              </a:rPr>
              <a:t>芽殖酵母</a:t>
            </a:r>
            <a:r>
              <a:rPr lang="zh-CN" altLang="en-US" dirty="0"/>
              <a:t>和</a:t>
            </a:r>
            <a:r>
              <a:rPr lang="zh-CN" altLang="en-US" b="1" dirty="0">
                <a:solidFill>
                  <a:srgbClr val="0033CC"/>
                </a:solidFill>
              </a:rPr>
              <a:t>裂殖酵母</a:t>
            </a:r>
            <a:r>
              <a:rPr lang="zh-CN" altLang="en-US" dirty="0"/>
              <a:t>为实验材料，利用</a:t>
            </a:r>
            <a:r>
              <a:rPr lang="zh-CN" altLang="en-US" b="1" dirty="0">
                <a:solidFill>
                  <a:srgbClr val="0033CC"/>
                </a:solidFill>
              </a:rPr>
              <a:t>温度敏感突变株</a:t>
            </a:r>
            <a:r>
              <a:rPr lang="zh-CN" altLang="en-US" dirty="0"/>
              <a:t>（</a:t>
            </a:r>
            <a:r>
              <a:rPr lang="en-US" altLang="zh-CN" dirty="0"/>
              <a:t>temperature-sensitive mutants</a:t>
            </a:r>
            <a:r>
              <a:rPr lang="zh-CN" altLang="en-US" dirty="0"/>
              <a:t>，</a:t>
            </a:r>
            <a:r>
              <a:rPr lang="en-US" altLang="zh-CN" dirty="0" err="1"/>
              <a:t>ts</a:t>
            </a:r>
            <a:r>
              <a:rPr lang="zh-CN" altLang="en-US" dirty="0"/>
              <a:t>），发现许多与</a:t>
            </a:r>
            <a:r>
              <a:rPr lang="zh-CN" altLang="en-US" b="1" dirty="0">
                <a:solidFill>
                  <a:srgbClr val="0033CC"/>
                </a:solidFill>
              </a:rPr>
              <a:t>细胞分裂周期基因</a:t>
            </a:r>
            <a:r>
              <a:rPr lang="zh-CN" altLang="en-US" dirty="0"/>
              <a:t>（</a:t>
            </a:r>
            <a:r>
              <a:rPr lang="en-US" altLang="zh-CN" dirty="0"/>
              <a:t>cell division cycle gene, </a:t>
            </a:r>
            <a:r>
              <a:rPr lang="en-US" altLang="zh-CN" dirty="0" err="1"/>
              <a:t>cdc</a:t>
            </a:r>
            <a:r>
              <a:rPr lang="zh-CN" altLang="en-US" dirty="0"/>
              <a:t>）</a:t>
            </a:r>
            <a:endParaRPr lang="en-US" altLang="zh-CN" dirty="0"/>
          </a:p>
          <a:p>
            <a:pPr>
              <a:lnSpc>
                <a:spcPct val="150000"/>
              </a:lnSpc>
              <a:spcAft>
                <a:spcPts val="600"/>
              </a:spcAft>
            </a:pPr>
            <a:r>
              <a:rPr lang="en-US" altLang="zh-CN" b="1" i="1" dirty="0" err="1">
                <a:solidFill>
                  <a:srgbClr val="0033CC"/>
                </a:solidFill>
              </a:rPr>
              <a:t>cdc</a:t>
            </a:r>
            <a:r>
              <a:rPr lang="en-US" altLang="zh-CN" b="1" i="1" dirty="0">
                <a:solidFill>
                  <a:srgbClr val="0033CC"/>
                </a:solidFill>
              </a:rPr>
              <a:t> </a:t>
            </a:r>
            <a:r>
              <a:rPr lang="zh-CN" altLang="en-US" b="1" dirty="0">
                <a:solidFill>
                  <a:srgbClr val="0033CC"/>
                </a:solidFill>
              </a:rPr>
              <a:t>基因</a:t>
            </a:r>
            <a:r>
              <a:rPr lang="zh-CN" altLang="en-US" dirty="0"/>
              <a:t>根据被发现先后顺序命名</a:t>
            </a:r>
            <a:endParaRPr lang="en-US" altLang="zh-CN" dirty="0"/>
          </a:p>
          <a:p>
            <a:pPr>
              <a:lnSpc>
                <a:spcPct val="150000"/>
              </a:lnSpc>
              <a:spcAft>
                <a:spcPts val="600"/>
              </a:spcAft>
            </a:pPr>
            <a:r>
              <a:rPr lang="zh-CN" altLang="en-US" b="1" dirty="0">
                <a:solidFill>
                  <a:srgbClr val="0033CC"/>
                </a:solidFill>
              </a:rPr>
              <a:t>允许温度</a:t>
            </a:r>
            <a:r>
              <a:rPr lang="zh-CN" altLang="en-US" dirty="0"/>
              <a:t>（</a:t>
            </a:r>
            <a:r>
              <a:rPr lang="en-US" altLang="zh-CN" dirty="0"/>
              <a:t>permissive temperature</a:t>
            </a:r>
            <a:r>
              <a:rPr lang="zh-CN" altLang="en-US" dirty="0"/>
              <a:t>）</a:t>
            </a:r>
            <a:endParaRPr lang="en-US" altLang="zh-CN" dirty="0"/>
          </a:p>
          <a:p>
            <a:pPr>
              <a:lnSpc>
                <a:spcPct val="150000"/>
              </a:lnSpc>
              <a:spcAft>
                <a:spcPts val="600"/>
              </a:spcAft>
            </a:pPr>
            <a:r>
              <a:rPr lang="zh-CN" altLang="en-US" b="1" dirty="0">
                <a:solidFill>
                  <a:srgbClr val="0033CC"/>
                </a:solidFill>
              </a:rPr>
              <a:t>限定温度</a:t>
            </a:r>
            <a:r>
              <a:rPr lang="zh-CN" altLang="en-US" dirty="0"/>
              <a:t>（</a:t>
            </a:r>
            <a:r>
              <a:rPr lang="en-US" altLang="zh-CN" dirty="0"/>
              <a:t>restrictive temperature</a:t>
            </a:r>
            <a:r>
              <a:rPr lang="zh-CN" altLang="en-US" dirty="0"/>
              <a:t>）</a:t>
            </a:r>
            <a:endParaRPr lang="en-US" altLang="zh-CN" dirty="0"/>
          </a:p>
          <a:p>
            <a:pPr>
              <a:lnSpc>
                <a:spcPct val="150000"/>
              </a:lnSpc>
              <a:spcAft>
                <a:spcPts val="600"/>
              </a:spcAft>
            </a:pPr>
            <a:endParaRPr lang="zh-CN" altLang="en-US" dirty="0"/>
          </a:p>
        </p:txBody>
      </p:sp>
      <p:sp>
        <p:nvSpPr>
          <p:cNvPr id="3" name="标题 2">
            <a:extLst>
              <a:ext uri="{FF2B5EF4-FFF2-40B4-BE49-F238E27FC236}">
                <a16:creationId xmlns:a16="http://schemas.microsoft.com/office/drawing/2014/main" id="{7E8E43D0-9BA5-4B8A-AA3C-B18DC205E320}"/>
              </a:ext>
            </a:extLst>
          </p:cNvPr>
          <p:cNvSpPr>
            <a:spLocks noGrp="1"/>
          </p:cNvSpPr>
          <p:nvPr>
            <p:ph type="title"/>
          </p:nvPr>
        </p:nvSpPr>
        <p:spPr/>
        <p:txBody>
          <a:bodyPr/>
          <a:lstStyle/>
          <a:p>
            <a:r>
              <a:rPr lang="zh-CN" altLang="en-US" dirty="0"/>
              <a:t>二、</a:t>
            </a:r>
            <a:r>
              <a:rPr lang="en-US" altLang="zh-CN" dirty="0"/>
              <a:t>p34</a:t>
            </a:r>
            <a:r>
              <a:rPr lang="en-US" altLang="zh-CN" baseline="30000" dirty="0"/>
              <a:t>cdc2 </a:t>
            </a:r>
            <a:r>
              <a:rPr lang="zh-CN" altLang="en-US" dirty="0"/>
              <a:t>激酶的发现及其与</a:t>
            </a:r>
            <a:r>
              <a:rPr lang="en-US" altLang="zh-CN" dirty="0"/>
              <a:t>MPF </a:t>
            </a:r>
            <a:r>
              <a:rPr lang="zh-CN" altLang="en-US" dirty="0"/>
              <a:t>的关系</a:t>
            </a:r>
          </a:p>
        </p:txBody>
      </p:sp>
      <p:pic>
        <p:nvPicPr>
          <p:cNvPr id="7" name="Picture 2" descr="figure 20-25a">
            <a:extLst>
              <a:ext uri="{FF2B5EF4-FFF2-40B4-BE49-F238E27FC236}">
                <a16:creationId xmlns:a16="http://schemas.microsoft.com/office/drawing/2014/main" id="{05663ED4-F94C-4612-9FBE-AFAB1236107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55783" y="4134804"/>
            <a:ext cx="2586738"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figure 20-11a">
            <a:extLst>
              <a:ext uri="{FF2B5EF4-FFF2-40B4-BE49-F238E27FC236}">
                <a16:creationId xmlns:a16="http://schemas.microsoft.com/office/drawing/2014/main" id="{9BDDE3DC-6F18-4FAD-A1B4-D920B9591B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408640" y="4134804"/>
            <a:ext cx="2620324"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8886267"/>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Picture 4" descr="figure 17-05">
            <a:extLst>
              <a:ext uri="{FF2B5EF4-FFF2-40B4-BE49-F238E27FC236}">
                <a16:creationId xmlns:a16="http://schemas.microsoft.com/office/drawing/2014/main" id="{732D775E-3851-4B93-8AFB-6264E98B6307}"/>
              </a:ext>
            </a:extLst>
          </p:cNvPr>
          <p:cNvSpPr>
            <a:spLocks noChangeAspect="1" noChangeArrowheads="1"/>
          </p:cNvSpPr>
          <p:nvPr/>
        </p:nvSpPr>
        <p:spPr bwMode="auto">
          <a:xfrm>
            <a:off x="1846455" y="1330302"/>
            <a:ext cx="8497514" cy="49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endParaRPr lang="zh-CN" altLang="en-US" sz="1792">
              <a:latin typeface="Calibri" panose="020F0502020204030204" pitchFamily="34" charset="0"/>
              <a:ea typeface="宋体" panose="02010600030101010101" pitchFamily="2" charset="-122"/>
            </a:endParaRPr>
          </a:p>
        </p:txBody>
      </p:sp>
      <p:pic>
        <p:nvPicPr>
          <p:cNvPr id="20485" name="图片 1">
            <a:extLst>
              <a:ext uri="{FF2B5EF4-FFF2-40B4-BE49-F238E27FC236}">
                <a16:creationId xmlns:a16="http://schemas.microsoft.com/office/drawing/2014/main" id="{0497F6D8-8BF3-41BD-A15A-6D4B34C094E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9015" y="1124151"/>
            <a:ext cx="5387641"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17C2DDD5-0444-40AB-BC42-81A7836A443B}"/>
              </a:ext>
            </a:extLst>
          </p:cNvPr>
          <p:cNvSpPr>
            <a:spLocks noGrp="1"/>
          </p:cNvSpPr>
          <p:nvPr>
            <p:ph type="title"/>
          </p:nvPr>
        </p:nvSpPr>
        <p:spPr/>
        <p:txBody>
          <a:bodyPr/>
          <a:lstStyle/>
          <a:p>
            <a:r>
              <a:rPr lang="zh-CN" altLang="en-US" dirty="0"/>
              <a:t>芽殖酵母和裂殖酵母      允许温度和限定温度</a:t>
            </a:r>
          </a:p>
        </p:txBody>
      </p:sp>
      <p:pic>
        <p:nvPicPr>
          <p:cNvPr id="7" name="Picture 2" descr="figure 17-06">
            <a:extLst>
              <a:ext uri="{FF2B5EF4-FFF2-40B4-BE49-F238E27FC236}">
                <a16:creationId xmlns:a16="http://schemas.microsoft.com/office/drawing/2014/main" id="{9522B01E-27B7-4EE0-B1AB-3EEED1E718E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6770" y="4158000"/>
            <a:ext cx="6860430"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992627"/>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4">
            <a:extLst>
              <a:ext uri="{FF2B5EF4-FFF2-40B4-BE49-F238E27FC236}">
                <a16:creationId xmlns:a16="http://schemas.microsoft.com/office/drawing/2014/main" id="{02603F29-4836-41FC-8B7D-7F3E44528A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44397" y="1254804"/>
            <a:ext cx="5503206"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760B6A76-E67B-45FE-9DE9-488B7FF6E079}"/>
              </a:ext>
            </a:extLst>
          </p:cNvPr>
          <p:cNvSpPr>
            <a:spLocks noGrp="1"/>
          </p:cNvSpPr>
          <p:nvPr>
            <p:ph type="title"/>
          </p:nvPr>
        </p:nvSpPr>
        <p:spPr/>
        <p:txBody>
          <a:bodyPr/>
          <a:lstStyle/>
          <a:p>
            <a:r>
              <a:rPr lang="zh-CN" altLang="en-US" dirty="0"/>
              <a:t>酵母温度敏感突变株的筛选</a:t>
            </a:r>
          </a:p>
        </p:txBody>
      </p:sp>
    </p:spTree>
    <p:extLst>
      <p:ext uri="{BB962C8B-B14F-4D97-AF65-F5344CB8AC3E}">
        <p14:creationId xmlns:p14="http://schemas.microsoft.com/office/powerpoint/2010/main" val="3807594570"/>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2" descr="figure 20-04">
            <a:extLst>
              <a:ext uri="{FF2B5EF4-FFF2-40B4-BE49-F238E27FC236}">
                <a16:creationId xmlns:a16="http://schemas.microsoft.com/office/drawing/2014/main" id="{6A133BA5-B231-4142-B205-60BA8055AF1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34872" y="1254804"/>
            <a:ext cx="5522257"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8D2AD511-E6C8-4E1F-9596-94E03012941C}"/>
              </a:ext>
            </a:extLst>
          </p:cNvPr>
          <p:cNvSpPr>
            <a:spLocks noGrp="1"/>
          </p:cNvSpPr>
          <p:nvPr>
            <p:ph type="title"/>
          </p:nvPr>
        </p:nvSpPr>
        <p:spPr/>
        <p:txBody>
          <a:bodyPr/>
          <a:lstStyle/>
          <a:p>
            <a:r>
              <a:rPr lang="zh-CN" altLang="en-US" dirty="0"/>
              <a:t>芽殖酵母</a:t>
            </a:r>
            <a:r>
              <a:rPr lang="en-US" altLang="zh-CN" dirty="0">
                <a:solidFill>
                  <a:srgbClr val="0033CC"/>
                </a:solidFill>
              </a:rPr>
              <a:t> </a:t>
            </a:r>
            <a:r>
              <a:rPr lang="en-US" altLang="zh-CN" i="1" dirty="0">
                <a:solidFill>
                  <a:srgbClr val="0033CC"/>
                </a:solidFill>
              </a:rPr>
              <a:t>cdc28</a:t>
            </a:r>
            <a:r>
              <a:rPr lang="en-US" altLang="zh-CN" dirty="0">
                <a:solidFill>
                  <a:srgbClr val="0033CC"/>
                </a:solidFill>
              </a:rPr>
              <a:t> </a:t>
            </a:r>
            <a:r>
              <a:rPr lang="zh-CN" altLang="en-US" dirty="0"/>
              <a:t>基因的发现</a:t>
            </a:r>
          </a:p>
        </p:txBody>
      </p:sp>
    </p:spTree>
    <p:extLst>
      <p:ext uri="{BB962C8B-B14F-4D97-AF65-F5344CB8AC3E}">
        <p14:creationId xmlns:p14="http://schemas.microsoft.com/office/powerpoint/2010/main" val="2981746430"/>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136DE5F4-BEA2-4655-B6D5-8B1B2BC570D6}"/>
              </a:ext>
            </a:extLst>
          </p:cNvPr>
          <p:cNvSpPr>
            <a:spLocks noGrp="1"/>
          </p:cNvSpPr>
          <p:nvPr>
            <p:ph type="title"/>
          </p:nvPr>
        </p:nvSpPr>
        <p:spPr/>
        <p:txBody>
          <a:bodyPr/>
          <a:lstStyle/>
          <a:p>
            <a:r>
              <a:rPr lang="zh-CN" altLang="en-US" sz="3186" dirty="0"/>
              <a:t>裂殖酵母</a:t>
            </a:r>
            <a:r>
              <a:rPr lang="en-US" altLang="zh-CN" sz="3186" dirty="0"/>
              <a:t> </a:t>
            </a:r>
            <a:r>
              <a:rPr lang="en-US" altLang="zh-CN" sz="3186" i="1" dirty="0">
                <a:solidFill>
                  <a:srgbClr val="0033CC"/>
                </a:solidFill>
              </a:rPr>
              <a:t>cdc2</a:t>
            </a:r>
            <a:r>
              <a:rPr lang="en-US" altLang="zh-CN" sz="3186" dirty="0">
                <a:solidFill>
                  <a:srgbClr val="0033CC"/>
                </a:solidFill>
              </a:rPr>
              <a:t> </a:t>
            </a:r>
            <a:r>
              <a:rPr lang="zh-CN" altLang="en-US" sz="3186" dirty="0"/>
              <a:t>基因</a:t>
            </a:r>
          </a:p>
        </p:txBody>
      </p:sp>
      <p:pic>
        <p:nvPicPr>
          <p:cNvPr id="26627" name="Picture 2" descr="figure 20-12">
            <a:extLst>
              <a:ext uri="{FF2B5EF4-FFF2-40B4-BE49-F238E27FC236}">
                <a16:creationId xmlns:a16="http://schemas.microsoft.com/office/drawing/2014/main" id="{7C3B6630-3EB7-45D6-A8F9-0F6B42E7F7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15258" y="1363734"/>
            <a:ext cx="6361484"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2782486"/>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descr="ch17f19">
            <a:extLst>
              <a:ext uri="{FF2B5EF4-FFF2-40B4-BE49-F238E27FC236}">
                <a16:creationId xmlns:a16="http://schemas.microsoft.com/office/drawing/2014/main" id="{98002237-403A-4C3B-BDC8-2E066C5592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8629" y="1288089"/>
            <a:ext cx="8394307"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4">
            <a:extLst>
              <a:ext uri="{FF2B5EF4-FFF2-40B4-BE49-F238E27FC236}">
                <a16:creationId xmlns:a16="http://schemas.microsoft.com/office/drawing/2014/main" id="{C1C78BEC-52B1-4C9E-83B9-7184D7A04895}"/>
              </a:ext>
            </a:extLst>
          </p:cNvPr>
          <p:cNvSpPr>
            <a:spLocks noChangeArrowheads="1"/>
          </p:cNvSpPr>
          <p:nvPr/>
        </p:nvSpPr>
        <p:spPr bwMode="auto">
          <a:xfrm>
            <a:off x="3251380" y="1665336"/>
            <a:ext cx="9102787" cy="36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endParaRPr lang="zh-CN" altLang="en-US" sz="1792">
              <a:latin typeface="Calibri" panose="020F0502020204030204" pitchFamily="34" charset="0"/>
              <a:ea typeface="宋体" panose="02010600030101010101" pitchFamily="2" charset="-122"/>
            </a:endParaRPr>
          </a:p>
        </p:txBody>
      </p:sp>
      <p:sp>
        <p:nvSpPr>
          <p:cNvPr id="28676" name="TextBox 1">
            <a:extLst>
              <a:ext uri="{FF2B5EF4-FFF2-40B4-BE49-F238E27FC236}">
                <a16:creationId xmlns:a16="http://schemas.microsoft.com/office/drawing/2014/main" id="{4CF2B97F-F36C-4F1F-B814-EE723B78FAAE}"/>
              </a:ext>
            </a:extLst>
          </p:cNvPr>
          <p:cNvSpPr txBox="1">
            <a:spLocks noChangeArrowheads="1"/>
          </p:cNvSpPr>
          <p:nvPr/>
        </p:nvSpPr>
        <p:spPr bwMode="auto">
          <a:xfrm>
            <a:off x="274509" y="2892571"/>
            <a:ext cx="2976871" cy="151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lnSpc>
                <a:spcPct val="150000"/>
              </a:lnSpc>
              <a:spcBef>
                <a:spcPct val="0"/>
              </a:spcBef>
              <a:buFontTx/>
              <a:buNone/>
            </a:pPr>
            <a:r>
              <a:rPr lang="en-US" altLang="zh-CN" sz="1593" b="1" dirty="0">
                <a:solidFill>
                  <a:srgbClr val="0033CC"/>
                </a:solidFill>
                <a:ea typeface="宋体" panose="02010600030101010101" pitchFamily="2" charset="-122"/>
                <a:cs typeface="Arial" panose="020B0604020202020204" pitchFamily="34" charset="0"/>
              </a:rPr>
              <a:t>Evans, T.; Rosenthal, E.T.; </a:t>
            </a:r>
            <a:r>
              <a:rPr lang="en-US" altLang="zh-CN" sz="1593" b="1" dirty="0" err="1">
                <a:solidFill>
                  <a:srgbClr val="0033CC"/>
                </a:solidFill>
                <a:ea typeface="宋体" panose="02010600030101010101" pitchFamily="2" charset="-122"/>
                <a:cs typeface="Arial" panose="020B0604020202020204" pitchFamily="34" charset="0"/>
              </a:rPr>
              <a:t>Youngblom</a:t>
            </a:r>
            <a:r>
              <a:rPr lang="en-US" altLang="zh-CN" sz="1593" b="1" dirty="0">
                <a:solidFill>
                  <a:srgbClr val="0033CC"/>
                </a:solidFill>
                <a:ea typeface="宋体" panose="02010600030101010101" pitchFamily="2" charset="-122"/>
                <a:cs typeface="Arial" panose="020B0604020202020204" pitchFamily="34" charset="0"/>
              </a:rPr>
              <a:t>, J.; </a:t>
            </a:r>
            <a:r>
              <a:rPr lang="en-US" altLang="zh-CN" sz="1593" b="1" dirty="0" err="1">
                <a:solidFill>
                  <a:srgbClr val="0033CC"/>
                </a:solidFill>
                <a:ea typeface="宋体" panose="02010600030101010101" pitchFamily="2" charset="-122"/>
                <a:cs typeface="Arial" panose="020B0604020202020204" pitchFamily="34" charset="0"/>
              </a:rPr>
              <a:t>Distel</a:t>
            </a:r>
            <a:r>
              <a:rPr lang="en-US" altLang="zh-CN" sz="1593" b="1" dirty="0">
                <a:solidFill>
                  <a:srgbClr val="0033CC"/>
                </a:solidFill>
                <a:ea typeface="宋体" panose="02010600030101010101" pitchFamily="2" charset="-122"/>
                <a:cs typeface="Arial" panose="020B0604020202020204" pitchFamily="34" charset="0"/>
              </a:rPr>
              <a:t>, D.; Hunt, T. </a:t>
            </a:r>
            <a:r>
              <a:rPr lang="en-US" altLang="zh-CN" sz="1593" b="1" i="1" dirty="0">
                <a:solidFill>
                  <a:srgbClr val="0033CC"/>
                </a:solidFill>
                <a:ea typeface="宋体" panose="02010600030101010101" pitchFamily="2" charset="-122"/>
                <a:cs typeface="Arial" panose="020B0604020202020204" pitchFamily="34" charset="0"/>
              </a:rPr>
              <a:t>Cell</a:t>
            </a:r>
            <a:r>
              <a:rPr lang="en-US" altLang="zh-CN" sz="1593" b="1" dirty="0">
                <a:solidFill>
                  <a:srgbClr val="0033CC"/>
                </a:solidFill>
                <a:ea typeface="宋体" panose="02010600030101010101" pitchFamily="2" charset="-122"/>
                <a:cs typeface="Arial" panose="020B0604020202020204" pitchFamily="34" charset="0"/>
              </a:rPr>
              <a:t> 33: 389-396. 1983. </a:t>
            </a:r>
          </a:p>
        </p:txBody>
      </p:sp>
      <p:sp>
        <p:nvSpPr>
          <p:cNvPr id="2" name="矩形 1">
            <a:extLst>
              <a:ext uri="{FF2B5EF4-FFF2-40B4-BE49-F238E27FC236}">
                <a16:creationId xmlns:a16="http://schemas.microsoft.com/office/drawing/2014/main" id="{8B637C83-8CCD-420A-8027-18D1488F4E0B}"/>
              </a:ext>
            </a:extLst>
          </p:cNvPr>
          <p:cNvSpPr/>
          <p:nvPr/>
        </p:nvSpPr>
        <p:spPr>
          <a:xfrm>
            <a:off x="340980" y="6390630"/>
            <a:ext cx="11510040" cy="400110"/>
          </a:xfrm>
          <a:prstGeom prst="rect">
            <a:avLst/>
          </a:prstGeom>
          <a:solidFill>
            <a:srgbClr val="0033CC"/>
          </a:solidFill>
        </p:spPr>
        <p:txBody>
          <a:bodyPr wrap="square">
            <a:spAutoFit/>
          </a:bodyPr>
          <a:lstStyle/>
          <a:p>
            <a:pPr algn="ctr"/>
            <a:r>
              <a:rPr lang="en-US" altLang="zh-CN" sz="2000" b="1" dirty="0">
                <a:solidFill>
                  <a:schemeClr val="bg1"/>
                </a:solidFill>
                <a:latin typeface="Arial" panose="020B0604020202020204" pitchFamily="34" charset="0"/>
                <a:cs typeface="Arial" panose="020B0604020202020204" pitchFamily="34" charset="0"/>
              </a:rPr>
              <a:t>The discovery of cyclin and the activity levels of MPF during the early embryonic cell cycle</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5" name="标题 4">
            <a:extLst>
              <a:ext uri="{FF2B5EF4-FFF2-40B4-BE49-F238E27FC236}">
                <a16:creationId xmlns:a16="http://schemas.microsoft.com/office/drawing/2014/main" id="{5A7697CC-3628-4F1D-912B-ADCEBE64DEAC}"/>
              </a:ext>
            </a:extLst>
          </p:cNvPr>
          <p:cNvSpPr>
            <a:spLocks noGrp="1"/>
          </p:cNvSpPr>
          <p:nvPr>
            <p:ph type="title"/>
          </p:nvPr>
        </p:nvSpPr>
        <p:spPr/>
        <p:txBody>
          <a:bodyPr/>
          <a:lstStyle/>
          <a:p>
            <a:r>
              <a:rPr lang="zh-CN" altLang="en-US" dirty="0"/>
              <a:t>海胆卵细胞实验</a:t>
            </a:r>
            <a:r>
              <a:rPr lang="en-US" altLang="zh-CN" dirty="0"/>
              <a:t>——</a:t>
            </a:r>
            <a:r>
              <a:rPr lang="zh-CN" altLang="en-US" dirty="0">
                <a:solidFill>
                  <a:srgbClr val="0033CC"/>
                </a:solidFill>
              </a:rPr>
              <a:t>周期蛋白</a:t>
            </a:r>
            <a:r>
              <a:rPr lang="en-US" altLang="zh-CN" dirty="0">
                <a:solidFill>
                  <a:srgbClr val="0033CC"/>
                </a:solidFill>
              </a:rPr>
              <a:t>Cyclin</a:t>
            </a:r>
            <a:r>
              <a:rPr lang="zh-CN" altLang="en-US" dirty="0">
                <a:solidFill>
                  <a:srgbClr val="0033CC"/>
                </a:solidFill>
              </a:rPr>
              <a:t>的发现</a:t>
            </a:r>
            <a:endParaRPr lang="zh-CN" altLang="en-US" dirty="0"/>
          </a:p>
        </p:txBody>
      </p:sp>
    </p:spTree>
    <p:extLst>
      <p:ext uri="{BB962C8B-B14F-4D97-AF65-F5344CB8AC3E}">
        <p14:creationId xmlns:p14="http://schemas.microsoft.com/office/powerpoint/2010/main" val="3593076150"/>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ECCFE2AB-9B8F-4465-9CC0-139008A5FCCD}"/>
              </a:ext>
            </a:extLst>
          </p:cNvPr>
          <p:cNvSpPr>
            <a:spLocks noGrp="1"/>
          </p:cNvSpPr>
          <p:nvPr>
            <p:ph type="title"/>
          </p:nvPr>
        </p:nvSpPr>
        <p:spPr/>
        <p:txBody>
          <a:bodyPr/>
          <a:lstStyle/>
          <a:p>
            <a:r>
              <a:rPr lang="zh-CN" altLang="en-US" dirty="0">
                <a:solidFill>
                  <a:srgbClr val="0033CC"/>
                </a:solidFill>
              </a:rPr>
              <a:t>小结：</a:t>
            </a:r>
            <a:r>
              <a:rPr lang="en-US" altLang="zh-CN" dirty="0">
                <a:solidFill>
                  <a:srgbClr val="0033CC"/>
                </a:solidFill>
              </a:rPr>
              <a:t>MPF</a:t>
            </a:r>
            <a:r>
              <a:rPr lang="zh-CN" altLang="en-US" dirty="0">
                <a:solidFill>
                  <a:srgbClr val="0033CC"/>
                </a:solidFill>
              </a:rPr>
              <a:t>的发现</a:t>
            </a:r>
          </a:p>
        </p:txBody>
      </p:sp>
      <p:sp>
        <p:nvSpPr>
          <p:cNvPr id="30723" name="内容占位符 2">
            <a:extLst>
              <a:ext uri="{FF2B5EF4-FFF2-40B4-BE49-F238E27FC236}">
                <a16:creationId xmlns:a16="http://schemas.microsoft.com/office/drawing/2014/main" id="{F5FFB848-8A09-4467-871B-ECB9F62C83F1}"/>
              </a:ext>
            </a:extLst>
          </p:cNvPr>
          <p:cNvSpPr>
            <a:spLocks noGrp="1"/>
          </p:cNvSpPr>
          <p:nvPr>
            <p:ph idx="1"/>
          </p:nvPr>
        </p:nvSpPr>
        <p:spPr/>
        <p:txBody>
          <a:bodyPr>
            <a:normAutofit/>
          </a:bodyPr>
          <a:lstStyle/>
          <a:p>
            <a:pPr>
              <a:lnSpc>
                <a:spcPct val="150000"/>
              </a:lnSpc>
              <a:spcBef>
                <a:spcPts val="1200"/>
              </a:spcBef>
              <a:spcAft>
                <a:spcPts val="1200"/>
              </a:spcAft>
            </a:pPr>
            <a:r>
              <a:rPr lang="en-US" altLang="zh-CN" b="1" dirty="0">
                <a:solidFill>
                  <a:srgbClr val="0033CC"/>
                </a:solidFill>
              </a:rPr>
              <a:t>HeLa</a:t>
            </a:r>
            <a:r>
              <a:rPr lang="zh-CN" altLang="en-US" b="1" dirty="0">
                <a:solidFill>
                  <a:srgbClr val="0033CC"/>
                </a:solidFill>
              </a:rPr>
              <a:t>细胞融合实验：</a:t>
            </a:r>
            <a:r>
              <a:rPr lang="zh-CN" altLang="en-US" dirty="0"/>
              <a:t>有丝分裂促进因子</a:t>
            </a:r>
            <a:endParaRPr lang="en-US" altLang="zh-CN" dirty="0"/>
          </a:p>
          <a:p>
            <a:pPr>
              <a:lnSpc>
                <a:spcPct val="150000"/>
              </a:lnSpc>
              <a:spcBef>
                <a:spcPts val="1200"/>
              </a:spcBef>
              <a:spcAft>
                <a:spcPts val="1200"/>
              </a:spcAft>
            </a:pPr>
            <a:r>
              <a:rPr lang="zh-CN" altLang="en-US" b="1" dirty="0">
                <a:solidFill>
                  <a:srgbClr val="0033CC"/>
                </a:solidFill>
              </a:rPr>
              <a:t>非洲爪蟾卵细胞提取物注射实验：</a:t>
            </a:r>
            <a:r>
              <a:rPr lang="en-US" altLang="zh-CN" dirty="0"/>
              <a:t>MPF</a:t>
            </a:r>
            <a:r>
              <a:rPr lang="zh-CN" altLang="en-US" dirty="0"/>
              <a:t>概念提出</a:t>
            </a:r>
            <a:endParaRPr lang="en-US" altLang="zh-CN" dirty="0"/>
          </a:p>
          <a:p>
            <a:pPr>
              <a:lnSpc>
                <a:spcPct val="150000"/>
              </a:lnSpc>
              <a:spcBef>
                <a:spcPts val="1200"/>
              </a:spcBef>
              <a:spcAft>
                <a:spcPts val="1200"/>
              </a:spcAft>
            </a:pPr>
            <a:r>
              <a:rPr lang="zh-CN" altLang="en-US" b="1" dirty="0">
                <a:solidFill>
                  <a:srgbClr val="0033CC"/>
                </a:solidFill>
              </a:rPr>
              <a:t>酵母温度敏感突变株：</a:t>
            </a:r>
            <a:r>
              <a:rPr lang="en-US" altLang="zh-CN" i="1" dirty="0" err="1"/>
              <a:t>cdc</a:t>
            </a:r>
            <a:r>
              <a:rPr lang="zh-CN" altLang="en-US" dirty="0"/>
              <a:t>基因，</a:t>
            </a:r>
            <a:r>
              <a:rPr lang="en-US" altLang="zh-CN" dirty="0"/>
              <a:t>p34</a:t>
            </a:r>
            <a:r>
              <a:rPr lang="en-US" altLang="zh-CN" baseline="30000" dirty="0"/>
              <a:t>cdc2</a:t>
            </a:r>
            <a:r>
              <a:rPr lang="zh-CN" altLang="en-US" dirty="0"/>
              <a:t>，</a:t>
            </a:r>
            <a:r>
              <a:rPr lang="en-US" altLang="zh-CN" dirty="0"/>
              <a:t>Cdc28</a:t>
            </a:r>
          </a:p>
          <a:p>
            <a:pPr>
              <a:lnSpc>
                <a:spcPct val="150000"/>
              </a:lnSpc>
              <a:spcBef>
                <a:spcPts val="1200"/>
              </a:spcBef>
              <a:spcAft>
                <a:spcPts val="1200"/>
              </a:spcAft>
            </a:pPr>
            <a:r>
              <a:rPr lang="zh-CN" altLang="en-US" b="1" dirty="0">
                <a:solidFill>
                  <a:srgbClr val="0033CC"/>
                </a:solidFill>
              </a:rPr>
              <a:t>海胆卵细胞实验：</a:t>
            </a:r>
            <a:r>
              <a:rPr lang="en-US" altLang="zh-CN" dirty="0"/>
              <a:t>Cyclin</a:t>
            </a:r>
            <a:r>
              <a:rPr lang="zh-CN" altLang="en-US" dirty="0"/>
              <a:t>的发现</a:t>
            </a:r>
            <a:endParaRPr lang="en-US" altLang="zh-CN" dirty="0"/>
          </a:p>
          <a:p>
            <a:pPr>
              <a:lnSpc>
                <a:spcPct val="150000"/>
              </a:lnSpc>
              <a:spcBef>
                <a:spcPts val="1200"/>
              </a:spcBef>
              <a:spcAft>
                <a:spcPts val="1200"/>
              </a:spcAft>
            </a:pPr>
            <a:r>
              <a:rPr lang="en-US" altLang="zh-CN" b="1" dirty="0">
                <a:solidFill>
                  <a:srgbClr val="0033CC"/>
                </a:solidFill>
              </a:rPr>
              <a:t>MPF</a:t>
            </a:r>
            <a:r>
              <a:rPr lang="zh-CN" altLang="en-US" b="1" dirty="0">
                <a:solidFill>
                  <a:srgbClr val="0033CC"/>
                </a:solidFill>
              </a:rPr>
              <a:t>生化成分：</a:t>
            </a:r>
            <a:r>
              <a:rPr lang="en-US" altLang="zh-CN" b="1" dirty="0"/>
              <a:t>Cdc2 </a:t>
            </a:r>
            <a:r>
              <a:rPr lang="zh-CN" altLang="en-US" dirty="0"/>
              <a:t>（催化亚基）和</a:t>
            </a:r>
            <a:r>
              <a:rPr lang="en-US" altLang="zh-CN" dirty="0"/>
              <a:t> </a:t>
            </a:r>
            <a:r>
              <a:rPr lang="en-US" altLang="zh-CN" b="1" dirty="0"/>
              <a:t>Cyclin</a:t>
            </a:r>
            <a:r>
              <a:rPr lang="zh-CN" altLang="en-US" dirty="0"/>
              <a:t>（调节亚基）</a:t>
            </a:r>
          </a:p>
        </p:txBody>
      </p:sp>
      <p:sp>
        <p:nvSpPr>
          <p:cNvPr id="30724" name="Rectangle 2">
            <a:extLst>
              <a:ext uri="{FF2B5EF4-FFF2-40B4-BE49-F238E27FC236}">
                <a16:creationId xmlns:a16="http://schemas.microsoft.com/office/drawing/2014/main" id="{559F91B1-AB97-49C1-AA01-5180F4361DBA}"/>
              </a:ext>
            </a:extLst>
          </p:cNvPr>
          <p:cNvSpPr>
            <a:spLocks noChangeArrowheads="1"/>
          </p:cNvSpPr>
          <p:nvPr/>
        </p:nvSpPr>
        <p:spPr bwMode="auto">
          <a:xfrm>
            <a:off x="0" y="5721991"/>
            <a:ext cx="12192000" cy="932813"/>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400" b="1" dirty="0">
                <a:solidFill>
                  <a:srgbClr val="FFFFFF"/>
                </a:solidFill>
                <a:ea typeface="宋体" panose="02010600030101010101" pitchFamily="2" charset="-122"/>
                <a:cs typeface="Arial" panose="020B0604020202020204" pitchFamily="34" charset="0"/>
              </a:rPr>
              <a:t>The story of the work in identifying the key regulators of the cell division cycle and the </a:t>
            </a:r>
            <a:r>
              <a:rPr lang="en-US" altLang="zh-CN" sz="2400" b="1" dirty="0">
                <a:solidFill>
                  <a:srgbClr val="FFFF00"/>
                </a:solidFill>
                <a:ea typeface="宋体" panose="02010600030101010101" pitchFamily="2" charset="-122"/>
                <a:cs typeface="Arial" panose="020B0604020202020204" pitchFamily="34" charset="0"/>
              </a:rPr>
              <a:t>2001 Nobel Prize for Physiology or Medicine</a:t>
            </a:r>
          </a:p>
        </p:txBody>
      </p:sp>
    </p:spTree>
    <p:extLst>
      <p:ext uri="{BB962C8B-B14F-4D97-AF65-F5344CB8AC3E}">
        <p14:creationId xmlns:p14="http://schemas.microsoft.com/office/powerpoint/2010/main" val="3051040649"/>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44" name="文本框 18">
            <a:extLst>
              <a:ext uri="{FF2B5EF4-FFF2-40B4-BE49-F238E27FC236}">
                <a16:creationId xmlns:a16="http://schemas.microsoft.com/office/drawing/2014/main" id="{6E14A01B-398D-400F-9344-8067CF854F9A}"/>
              </a:ext>
            </a:extLst>
          </p:cNvPr>
          <p:cNvSpPr txBox="1"/>
          <p:nvPr/>
        </p:nvSpPr>
        <p:spPr>
          <a:xfrm>
            <a:off x="3536588" y="3167390"/>
            <a:ext cx="2339102"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细胞增殖调控</a:t>
            </a:r>
          </a:p>
        </p:txBody>
      </p:sp>
      <p:grpSp>
        <p:nvGrpSpPr>
          <p:cNvPr id="45" name="组合 34">
            <a:extLst>
              <a:ext uri="{FF2B5EF4-FFF2-40B4-BE49-F238E27FC236}">
                <a16:creationId xmlns:a16="http://schemas.microsoft.com/office/drawing/2014/main" id="{AE7C5975-A82C-46E1-B8BE-4FFD1C8A97DD}"/>
              </a:ext>
            </a:extLst>
          </p:cNvPr>
          <p:cNvGrpSpPr>
            <a:grpSpLocks/>
          </p:cNvGrpSpPr>
          <p:nvPr/>
        </p:nvGrpSpPr>
        <p:grpSpPr bwMode="auto">
          <a:xfrm>
            <a:off x="2781078" y="3167390"/>
            <a:ext cx="662847" cy="523220"/>
            <a:chOff x="3421248" y="2047768"/>
            <a:chExt cx="663200" cy="522566"/>
          </a:xfrm>
        </p:grpSpPr>
        <p:sp>
          <p:nvSpPr>
            <p:cNvPr id="46" name="文本框 16">
              <a:extLst>
                <a:ext uri="{FF2B5EF4-FFF2-40B4-BE49-F238E27FC236}">
                  <a16:creationId xmlns:a16="http://schemas.microsoft.com/office/drawing/2014/main" id="{0B0B9145-1577-4AFC-A278-19AD809C543E}"/>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47" name="直接连接符 46">
              <a:extLst>
                <a:ext uri="{FF2B5EF4-FFF2-40B4-BE49-F238E27FC236}">
                  <a16:creationId xmlns:a16="http://schemas.microsoft.com/office/drawing/2014/main" id="{3EBDA668-DEBC-4E17-93BC-8F6F59DF92BB}"/>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48" name="文本框 47">
            <a:extLst>
              <a:ext uri="{FF2B5EF4-FFF2-40B4-BE49-F238E27FC236}">
                <a16:creationId xmlns:a16="http://schemas.microsoft.com/office/drawing/2014/main" id="{5AFA9534-717C-49CE-8724-FA8BA638ACAE}"/>
              </a:ext>
            </a:extLst>
          </p:cNvPr>
          <p:cNvSpPr txBox="1"/>
          <p:nvPr/>
        </p:nvSpPr>
        <p:spPr>
          <a:xfrm>
            <a:off x="7789968" y="3167390"/>
            <a:ext cx="1261884"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癌细胞</a:t>
            </a:r>
          </a:p>
        </p:txBody>
      </p:sp>
      <p:grpSp>
        <p:nvGrpSpPr>
          <p:cNvPr id="49" name="组合 36">
            <a:extLst>
              <a:ext uri="{FF2B5EF4-FFF2-40B4-BE49-F238E27FC236}">
                <a16:creationId xmlns:a16="http://schemas.microsoft.com/office/drawing/2014/main" id="{5845DE02-E3AA-4CC3-87CD-197859ABC7D8}"/>
              </a:ext>
            </a:extLst>
          </p:cNvPr>
          <p:cNvGrpSpPr>
            <a:grpSpLocks/>
          </p:cNvGrpSpPr>
          <p:nvPr/>
        </p:nvGrpSpPr>
        <p:grpSpPr bwMode="auto">
          <a:xfrm>
            <a:off x="7034456" y="3167390"/>
            <a:ext cx="692830" cy="523220"/>
            <a:chOff x="3421248" y="2627150"/>
            <a:chExt cx="693199" cy="524155"/>
          </a:xfrm>
        </p:grpSpPr>
        <p:sp>
          <p:nvSpPr>
            <p:cNvPr id="50" name="文本框 23">
              <a:extLst>
                <a:ext uri="{FF2B5EF4-FFF2-40B4-BE49-F238E27FC236}">
                  <a16:creationId xmlns:a16="http://schemas.microsoft.com/office/drawing/2014/main" id="{69AB1760-FF9C-409F-AF9D-810BCCBCC3E8}"/>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51" name="直接连接符 50">
              <a:extLst>
                <a:ext uri="{FF2B5EF4-FFF2-40B4-BE49-F238E27FC236}">
                  <a16:creationId xmlns:a16="http://schemas.microsoft.com/office/drawing/2014/main" id="{5EA12832-19F7-404D-A89B-ADAC6C05F41F}"/>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childTnLst>
                                </p:cTn>
                              </p:par>
                              <p:par>
                                <p:cTn id="8" presetID="56" presetClass="path" presetSubtype="0" accel="50000" decel="50000" fill="hold" nodeType="withEffect">
                                  <p:stCondLst>
                                    <p:cond delay="0"/>
                                  </p:stCondLst>
                                  <p:childTnLst>
                                    <p:animMotion origin="layout" path="M -0.03737 0.0412 L -4.16667E-7 -1.11111E-6 " pathEditMode="relative" rAng="0" ptsTypes="AA">
                                      <p:cBhvr>
                                        <p:cTn id="9" dur="700" fill="hold"/>
                                        <p:tgtEl>
                                          <p:spTgt spid="45"/>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par>
                                <p:cTn id="13" presetID="10" presetClass="entr" presetSubtype="0" fill="hold" nodeType="withEffect">
                                  <p:stCondLst>
                                    <p:cond delay="25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1000"/>
                                        <p:tgtEl>
                                          <p:spTgt spid="49"/>
                                        </p:tgtEl>
                                      </p:cBhvr>
                                    </p:animEffect>
                                  </p:childTnLst>
                                </p:cTn>
                              </p:par>
                              <p:par>
                                <p:cTn id="16" presetID="56" presetClass="path" presetSubtype="0" accel="50000" decel="50000" fill="hold" nodeType="withEffect">
                                  <p:stCondLst>
                                    <p:cond delay="250"/>
                                  </p:stCondLst>
                                  <p:childTnLst>
                                    <p:animMotion origin="layout" path="M -0.03737 0.0412 L -4.16667E-7 -7.40741E-7 " pathEditMode="relative" rAng="0" ptsTypes="AA">
                                      <p:cBhvr>
                                        <p:cTn id="17" dur="700" fill="hold"/>
                                        <p:tgtEl>
                                          <p:spTgt spid="49"/>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62B6F5-B877-4609-97CE-54479A110D90}"/>
              </a:ext>
            </a:extLst>
          </p:cNvPr>
          <p:cNvPicPr>
            <a:picLocks noChangeAspect="1"/>
          </p:cNvPicPr>
          <p:nvPr/>
        </p:nvPicPr>
        <p:blipFill>
          <a:blip r:embed="rId2"/>
          <a:stretch>
            <a:fillRect/>
          </a:stretch>
        </p:blipFill>
        <p:spPr>
          <a:xfrm>
            <a:off x="2222385" y="1216356"/>
            <a:ext cx="7747230" cy="4680000"/>
          </a:xfrm>
          <a:prstGeom prst="rect">
            <a:avLst/>
          </a:prstGeom>
        </p:spPr>
      </p:pic>
      <p:sp>
        <p:nvSpPr>
          <p:cNvPr id="31748" name="矩形 4">
            <a:extLst>
              <a:ext uri="{FF2B5EF4-FFF2-40B4-BE49-F238E27FC236}">
                <a16:creationId xmlns:a16="http://schemas.microsoft.com/office/drawing/2014/main" id="{E195F86F-53E7-43C7-8C8E-6728B519EE06}"/>
              </a:ext>
            </a:extLst>
          </p:cNvPr>
          <p:cNvSpPr>
            <a:spLocks noChangeArrowheads="1"/>
          </p:cNvSpPr>
          <p:nvPr/>
        </p:nvSpPr>
        <p:spPr bwMode="auto">
          <a:xfrm>
            <a:off x="212035" y="6109279"/>
            <a:ext cx="117679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2800" b="1" i="1" dirty="0">
                <a:solidFill>
                  <a:srgbClr val="0033CC"/>
                </a:solidFill>
                <a:ea typeface="宋体" panose="02010600030101010101" pitchFamily="2" charset="-122"/>
                <a:cs typeface="Arial" panose="020B0604020202020204" pitchFamily="34" charset="0"/>
              </a:rPr>
              <a:t> "for their discoveries of key regulators of the cell cycle".</a:t>
            </a:r>
          </a:p>
        </p:txBody>
      </p:sp>
      <p:sp>
        <p:nvSpPr>
          <p:cNvPr id="31749" name="矩形 1">
            <a:extLst>
              <a:ext uri="{FF2B5EF4-FFF2-40B4-BE49-F238E27FC236}">
                <a16:creationId xmlns:a16="http://schemas.microsoft.com/office/drawing/2014/main" id="{2314D629-A8AD-4D93-AE67-833F19E82C01}"/>
              </a:ext>
            </a:extLst>
          </p:cNvPr>
          <p:cNvSpPr>
            <a:spLocks noChangeArrowheads="1"/>
          </p:cNvSpPr>
          <p:nvPr/>
        </p:nvSpPr>
        <p:spPr bwMode="auto">
          <a:xfrm>
            <a:off x="9082834" y="4408144"/>
            <a:ext cx="886781" cy="46166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400" b="1" i="1" dirty="0">
                <a:solidFill>
                  <a:srgbClr val="FFFF00"/>
                </a:solidFill>
                <a:ea typeface="宋体" panose="02010600030101010101" pitchFamily="2" charset="-122"/>
                <a:cs typeface="Arial" panose="020B0604020202020204" pitchFamily="34" charset="0"/>
              </a:rPr>
              <a:t>cdc2</a:t>
            </a:r>
            <a:endParaRPr lang="zh-CN" altLang="en-US" sz="2400" b="1" dirty="0">
              <a:ea typeface="宋体" panose="02010600030101010101" pitchFamily="2" charset="-122"/>
              <a:cs typeface="Arial" panose="020B0604020202020204" pitchFamily="34" charset="0"/>
            </a:endParaRPr>
          </a:p>
        </p:txBody>
      </p:sp>
      <p:sp>
        <p:nvSpPr>
          <p:cNvPr id="31750" name="矩形 5">
            <a:extLst>
              <a:ext uri="{FF2B5EF4-FFF2-40B4-BE49-F238E27FC236}">
                <a16:creationId xmlns:a16="http://schemas.microsoft.com/office/drawing/2014/main" id="{8592A284-71A8-4A75-B608-5ECA9159C764}"/>
              </a:ext>
            </a:extLst>
          </p:cNvPr>
          <p:cNvSpPr>
            <a:spLocks noChangeArrowheads="1"/>
          </p:cNvSpPr>
          <p:nvPr/>
        </p:nvSpPr>
        <p:spPr bwMode="auto">
          <a:xfrm>
            <a:off x="3607080" y="4408142"/>
            <a:ext cx="1058303" cy="46166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400" b="1" i="1" dirty="0">
                <a:solidFill>
                  <a:srgbClr val="FFFF00"/>
                </a:solidFill>
                <a:ea typeface="宋体" panose="02010600030101010101" pitchFamily="2" charset="-122"/>
                <a:cs typeface="Arial" panose="020B0604020202020204" pitchFamily="34" charset="0"/>
              </a:rPr>
              <a:t>cdc28</a:t>
            </a:r>
            <a:endParaRPr lang="zh-CN" altLang="en-US" sz="2400" b="1" dirty="0">
              <a:ea typeface="宋体" panose="02010600030101010101" pitchFamily="2" charset="-122"/>
              <a:cs typeface="Arial" panose="020B0604020202020204" pitchFamily="34" charset="0"/>
            </a:endParaRPr>
          </a:p>
        </p:txBody>
      </p:sp>
      <p:sp>
        <p:nvSpPr>
          <p:cNvPr id="31751" name="矩形 6">
            <a:extLst>
              <a:ext uri="{FF2B5EF4-FFF2-40B4-BE49-F238E27FC236}">
                <a16:creationId xmlns:a16="http://schemas.microsoft.com/office/drawing/2014/main" id="{DD173F94-2EF6-454D-A45D-FB9C67953116}"/>
              </a:ext>
            </a:extLst>
          </p:cNvPr>
          <p:cNvSpPr>
            <a:spLocks noChangeArrowheads="1"/>
          </p:cNvSpPr>
          <p:nvPr/>
        </p:nvSpPr>
        <p:spPr bwMode="auto">
          <a:xfrm>
            <a:off x="6254060" y="4408143"/>
            <a:ext cx="1056700" cy="46166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spcBef>
                <a:spcPct val="0"/>
              </a:spcBef>
              <a:buFontTx/>
              <a:buNone/>
            </a:pPr>
            <a:r>
              <a:rPr lang="en-US" altLang="zh-CN" sz="2400" b="1" dirty="0">
                <a:solidFill>
                  <a:srgbClr val="FFFF00"/>
                </a:solidFill>
                <a:ea typeface="宋体" panose="02010600030101010101" pitchFamily="2" charset="-122"/>
                <a:cs typeface="Arial" panose="020B0604020202020204" pitchFamily="34" charset="0"/>
              </a:rPr>
              <a:t>cyclin</a:t>
            </a:r>
            <a:endParaRPr lang="zh-CN" altLang="en-US" sz="2400" b="1" dirty="0">
              <a:ea typeface="宋体" panose="02010600030101010101" pitchFamily="2" charset="-122"/>
              <a:cs typeface="Arial" panose="020B0604020202020204" pitchFamily="34" charset="0"/>
            </a:endParaRPr>
          </a:p>
        </p:txBody>
      </p:sp>
      <p:sp>
        <p:nvSpPr>
          <p:cNvPr id="4" name="标题 3">
            <a:extLst>
              <a:ext uri="{FF2B5EF4-FFF2-40B4-BE49-F238E27FC236}">
                <a16:creationId xmlns:a16="http://schemas.microsoft.com/office/drawing/2014/main" id="{63FA4BEE-3434-4607-86FF-39D655EAF58B}"/>
              </a:ext>
            </a:extLst>
          </p:cNvPr>
          <p:cNvSpPr>
            <a:spLocks noGrp="1"/>
          </p:cNvSpPr>
          <p:nvPr>
            <p:ph type="title"/>
          </p:nvPr>
        </p:nvSpPr>
        <p:spPr/>
        <p:txBody>
          <a:bodyPr/>
          <a:lstStyle/>
          <a:p>
            <a:r>
              <a:rPr lang="en-US" altLang="zh-CN" dirty="0"/>
              <a:t>The Nobel Prize in Physiology or Medicine 2001</a:t>
            </a:r>
            <a:endParaRPr lang="zh-CN" altLang="en-US" dirty="0"/>
          </a:p>
        </p:txBody>
      </p:sp>
    </p:spTree>
    <p:extLst>
      <p:ext uri="{BB962C8B-B14F-4D97-AF65-F5344CB8AC3E}">
        <p14:creationId xmlns:p14="http://schemas.microsoft.com/office/powerpoint/2010/main" val="4005166107"/>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a16="http://schemas.microsoft.com/office/drawing/2014/main" id="{1BBBF3EE-9D5A-4CB2-BE89-277A206A2CA5}"/>
              </a:ext>
            </a:extLst>
          </p:cNvPr>
          <p:cNvSpPr>
            <a:spLocks noGrp="1"/>
          </p:cNvSpPr>
          <p:nvPr>
            <p:ph type="title"/>
          </p:nvPr>
        </p:nvSpPr>
        <p:spPr/>
        <p:txBody>
          <a:bodyPr/>
          <a:lstStyle/>
          <a:p>
            <a:pPr algn="l"/>
            <a:r>
              <a:rPr lang="zh-CN" altLang="en-US" dirty="0"/>
              <a:t>三、周期蛋白  </a:t>
            </a:r>
            <a:r>
              <a:rPr lang="en-US" altLang="zh-CN" dirty="0"/>
              <a:t>cyclin</a:t>
            </a:r>
            <a:endParaRPr lang="zh-CN" altLang="en-US" dirty="0"/>
          </a:p>
        </p:txBody>
      </p:sp>
      <p:pic>
        <p:nvPicPr>
          <p:cNvPr id="32772" name="Picture 5" descr="imagepage4">
            <a:extLst>
              <a:ext uri="{FF2B5EF4-FFF2-40B4-BE49-F238E27FC236}">
                <a16:creationId xmlns:a16="http://schemas.microsoft.com/office/drawing/2014/main" id="{328E74FF-2FE0-4549-9389-621E684FF96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4366" y="3378804"/>
            <a:ext cx="5872822" cy="32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6B09BB14-FB47-4BE7-9764-57271B309752}"/>
              </a:ext>
            </a:extLst>
          </p:cNvPr>
          <p:cNvSpPr/>
          <p:nvPr/>
        </p:nvSpPr>
        <p:spPr>
          <a:xfrm>
            <a:off x="7586597" y="5058213"/>
            <a:ext cx="4300603"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13-4 </a:t>
            </a:r>
            <a:r>
              <a:rPr lang="zh-CN" altLang="en-US" sz="1600" b="1" dirty="0">
                <a:solidFill>
                  <a:srgbClr val="0033CC"/>
                </a:solidFill>
                <a:latin typeface="Arial" panose="020B0604020202020204" pitchFamily="34" charset="0"/>
                <a:ea typeface="微软雅黑" panose="020B0503020204020204" pitchFamily="34" charset="-122"/>
              </a:rPr>
              <a:t>部分周期蛋白分子结构特征</a:t>
            </a:r>
          </a:p>
          <a:p>
            <a:pPr algn="ctr">
              <a:lnSpc>
                <a:spcPts val="2400"/>
              </a:lnSpc>
            </a:pPr>
            <a:r>
              <a:rPr lang="zh-CN" altLang="en-US" sz="1400" dirty="0">
                <a:latin typeface="Arial" panose="020B0604020202020204" pitchFamily="34" charset="0"/>
                <a:ea typeface="微软雅黑" panose="020B0503020204020204" pitchFamily="34" charset="-122"/>
              </a:rPr>
              <a:t>图中显示的，除</a:t>
            </a:r>
            <a:r>
              <a:rPr lang="en-US" altLang="zh-CN" sz="1400" dirty="0">
                <a:latin typeface="Arial" panose="020B0604020202020204" pitchFamily="34" charset="0"/>
                <a:ea typeface="微软雅黑" panose="020B0503020204020204" pitchFamily="34" charset="-122"/>
              </a:rPr>
              <a:t>Cln3 </a:t>
            </a:r>
            <a:r>
              <a:rPr lang="zh-CN" altLang="en-US" sz="1400" dirty="0">
                <a:latin typeface="Arial" panose="020B0604020202020204" pitchFamily="34" charset="0"/>
                <a:ea typeface="微软雅黑" panose="020B0503020204020204" pitchFamily="34" charset="-122"/>
              </a:rPr>
              <a:t>外，均为人类的周期蛋白分子。所有这些分子均含有一个周期蛋白框。</a:t>
            </a:r>
            <a:r>
              <a:rPr lang="en-US" altLang="zh-CN" sz="1400" dirty="0">
                <a:latin typeface="Arial" panose="020B0604020202020204" pitchFamily="34" charset="0"/>
                <a:ea typeface="微软雅黑" panose="020B0503020204020204" pitchFamily="34" charset="-122"/>
              </a:rPr>
              <a:t>M </a:t>
            </a:r>
            <a:r>
              <a:rPr lang="zh-CN" altLang="en-US" sz="1400" dirty="0">
                <a:latin typeface="Arial" panose="020B0604020202020204" pitchFamily="34" charset="0"/>
                <a:ea typeface="微软雅黑" panose="020B0503020204020204" pitchFamily="34" charset="-122"/>
              </a:rPr>
              <a:t>期周期蛋白（</a:t>
            </a:r>
            <a:r>
              <a:rPr lang="en-US" altLang="zh-CN" sz="1400" dirty="0">
                <a:latin typeface="Arial" panose="020B0604020202020204" pitchFamily="34" charset="0"/>
                <a:ea typeface="微软雅黑" panose="020B0503020204020204" pitchFamily="34" charset="-122"/>
              </a:rPr>
              <a:t>A2</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B1</a:t>
            </a:r>
            <a:r>
              <a:rPr lang="zh-CN" altLang="en-US" sz="1400" dirty="0">
                <a:latin typeface="Arial" panose="020B0604020202020204" pitchFamily="34" charset="0"/>
                <a:ea typeface="微软雅黑" panose="020B0503020204020204" pitchFamily="34" charset="-122"/>
              </a:rPr>
              <a:t>）分子的</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端含有一个破坏框。</a:t>
            </a:r>
            <a:r>
              <a:rPr lang="en-US" altLang="zh-CN" sz="1400" dirty="0">
                <a:latin typeface="Arial" panose="020B0604020202020204" pitchFamily="34" charset="0"/>
                <a:ea typeface="微软雅黑" panose="020B0503020204020204" pitchFamily="34" charset="-122"/>
              </a:rPr>
              <a:t>G1 </a:t>
            </a:r>
            <a:r>
              <a:rPr lang="zh-CN" altLang="en-US" sz="1400" dirty="0">
                <a:latin typeface="Arial" panose="020B0604020202020204" pitchFamily="34" charset="0"/>
                <a:ea typeface="微软雅黑" panose="020B0503020204020204" pitchFamily="34" charset="-122"/>
              </a:rPr>
              <a:t>期周期蛋白的</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端含有一个</a:t>
            </a:r>
            <a:r>
              <a:rPr lang="en-US" altLang="zh-CN" sz="1400" dirty="0">
                <a:latin typeface="Arial" panose="020B0604020202020204" pitchFamily="34" charset="0"/>
                <a:ea typeface="微软雅黑" panose="020B0503020204020204" pitchFamily="34" charset="-122"/>
              </a:rPr>
              <a:t>PEST </a:t>
            </a:r>
            <a:r>
              <a:rPr lang="zh-CN" altLang="en-US" sz="1400" dirty="0">
                <a:latin typeface="Arial" panose="020B0604020202020204" pitchFamily="34" charset="0"/>
                <a:ea typeface="微软雅黑" panose="020B0503020204020204" pitchFamily="34" charset="-122"/>
              </a:rPr>
              <a:t>序列</a:t>
            </a:r>
          </a:p>
        </p:txBody>
      </p:sp>
      <p:sp>
        <p:nvSpPr>
          <p:cNvPr id="3" name="内容占位符 2">
            <a:extLst>
              <a:ext uri="{FF2B5EF4-FFF2-40B4-BE49-F238E27FC236}">
                <a16:creationId xmlns:a16="http://schemas.microsoft.com/office/drawing/2014/main" id="{F42584F7-2D68-482D-AF8B-CA8E40A6D4A1}"/>
              </a:ext>
            </a:extLst>
          </p:cNvPr>
          <p:cNvSpPr>
            <a:spLocks noGrp="1"/>
          </p:cNvSpPr>
          <p:nvPr>
            <p:ph idx="1"/>
          </p:nvPr>
        </p:nvSpPr>
        <p:spPr>
          <a:xfrm>
            <a:off x="824366" y="1219200"/>
            <a:ext cx="11062834" cy="5435604"/>
          </a:xfrm>
        </p:spPr>
        <p:txBody>
          <a:bodyPr/>
          <a:lstStyle/>
          <a:p>
            <a:pPr>
              <a:spcBef>
                <a:spcPts val="597"/>
              </a:spcBef>
              <a:spcAft>
                <a:spcPts val="1195"/>
              </a:spcAft>
            </a:pPr>
            <a:r>
              <a:rPr lang="zh-CN" altLang="en-US" b="1" dirty="0">
                <a:solidFill>
                  <a:srgbClr val="0033CC"/>
                </a:solidFill>
              </a:rPr>
              <a:t>周期蛋白框：</a:t>
            </a:r>
            <a:r>
              <a:rPr lang="zh-CN" altLang="en-US" dirty="0"/>
              <a:t>介导周期蛋白与</a:t>
            </a:r>
            <a:r>
              <a:rPr lang="en-US" altLang="zh-CN" dirty="0"/>
              <a:t>CDK </a:t>
            </a:r>
            <a:r>
              <a:rPr lang="zh-CN" altLang="en-US" dirty="0"/>
              <a:t>结合</a:t>
            </a:r>
          </a:p>
          <a:p>
            <a:pPr>
              <a:spcBef>
                <a:spcPts val="597"/>
              </a:spcBef>
              <a:spcAft>
                <a:spcPts val="1195"/>
              </a:spcAft>
            </a:pPr>
            <a:r>
              <a:rPr lang="zh-CN" altLang="en-US" b="1" dirty="0">
                <a:solidFill>
                  <a:srgbClr val="0033CC"/>
                </a:solidFill>
              </a:rPr>
              <a:t>破坏框：</a:t>
            </a:r>
            <a:r>
              <a:rPr lang="zh-CN" altLang="en-US" dirty="0"/>
              <a:t>参与泛素依赖性的</a:t>
            </a:r>
            <a:r>
              <a:rPr lang="en-US" altLang="zh-CN" dirty="0"/>
              <a:t>cyclin A </a:t>
            </a:r>
            <a:r>
              <a:rPr lang="zh-CN" altLang="en-US" dirty="0"/>
              <a:t>和</a:t>
            </a:r>
            <a:r>
              <a:rPr lang="en-US" altLang="zh-CN" dirty="0"/>
              <a:t>B </a:t>
            </a:r>
            <a:r>
              <a:rPr lang="zh-CN" altLang="en-US" dirty="0"/>
              <a:t>的降解</a:t>
            </a:r>
            <a:endParaRPr lang="en-US" altLang="zh-CN" dirty="0"/>
          </a:p>
          <a:p>
            <a:pPr>
              <a:spcBef>
                <a:spcPts val="597"/>
              </a:spcBef>
              <a:spcAft>
                <a:spcPts val="1195"/>
              </a:spcAft>
            </a:pPr>
            <a:r>
              <a:rPr lang="en-US" altLang="zh-CN" b="1" dirty="0">
                <a:solidFill>
                  <a:srgbClr val="0033CC"/>
                </a:solidFill>
              </a:rPr>
              <a:t>PEST</a:t>
            </a:r>
            <a:r>
              <a:rPr lang="zh-CN" altLang="en-US" b="1" dirty="0">
                <a:solidFill>
                  <a:srgbClr val="0033CC"/>
                </a:solidFill>
              </a:rPr>
              <a:t>序列：</a:t>
            </a:r>
            <a:r>
              <a:rPr lang="zh-CN" altLang="en-US" dirty="0"/>
              <a:t>与</a:t>
            </a:r>
            <a:r>
              <a:rPr lang="en-US" altLang="zh-CN" dirty="0"/>
              <a:t>G1</a:t>
            </a:r>
            <a:r>
              <a:rPr lang="zh-CN" altLang="en-US" dirty="0"/>
              <a:t>周期蛋白更新有关</a:t>
            </a:r>
          </a:p>
          <a:p>
            <a:endParaRPr lang="zh-CN" altLang="en-US" dirty="0"/>
          </a:p>
        </p:txBody>
      </p:sp>
    </p:spTree>
    <p:extLst>
      <p:ext uri="{BB962C8B-B14F-4D97-AF65-F5344CB8AC3E}">
        <p14:creationId xmlns:p14="http://schemas.microsoft.com/office/powerpoint/2010/main" val="2081257433"/>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4" name="图片 3">
            <a:extLst>
              <a:ext uri="{FF2B5EF4-FFF2-40B4-BE49-F238E27FC236}">
                <a16:creationId xmlns:a16="http://schemas.microsoft.com/office/drawing/2014/main" id="{F4EC6E18-0334-4AD6-9755-69CAC8954C3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20380" y="2081173"/>
            <a:ext cx="400965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13-5">
            <a:extLst>
              <a:ext uri="{FF2B5EF4-FFF2-40B4-BE49-F238E27FC236}">
                <a16:creationId xmlns:a16="http://schemas.microsoft.com/office/drawing/2014/main" id="{2989750C-B112-4431-8318-24F73661062C}"/>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8029053" y="923196"/>
            <a:ext cx="2938537" cy="5040000"/>
          </a:xfrm>
          <a:prstGeom prst="rect">
            <a:avLst/>
          </a:prstGeom>
        </p:spPr>
      </p:pic>
      <p:sp>
        <p:nvSpPr>
          <p:cNvPr id="6" name="矩形 5">
            <a:extLst>
              <a:ext uri="{FF2B5EF4-FFF2-40B4-BE49-F238E27FC236}">
                <a16:creationId xmlns:a16="http://schemas.microsoft.com/office/drawing/2014/main" id="{53F093C7-DE87-48D1-AE4F-6B55F435993F}"/>
              </a:ext>
            </a:extLst>
          </p:cNvPr>
          <p:cNvSpPr/>
          <p:nvPr/>
        </p:nvSpPr>
        <p:spPr>
          <a:xfrm>
            <a:off x="5982385" y="5886504"/>
            <a:ext cx="632045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13-5 </a:t>
            </a:r>
            <a:r>
              <a:rPr lang="zh-CN" altLang="en-US" sz="1600" b="1" dirty="0">
                <a:solidFill>
                  <a:srgbClr val="0033CC"/>
                </a:solidFill>
                <a:latin typeface="Arial" panose="020B0604020202020204" pitchFamily="34" charset="0"/>
                <a:ea typeface="微软雅黑" panose="020B0503020204020204" pitchFamily="34" charset="-122"/>
              </a:rPr>
              <a:t>部分哺乳动物和酵母细胞周期蛋白在细胞周期中的积累及其与</a:t>
            </a:r>
            <a:r>
              <a:rPr lang="en-US" altLang="zh-CN" sz="1600" b="1" dirty="0">
                <a:solidFill>
                  <a:srgbClr val="0033CC"/>
                </a:solidFill>
                <a:latin typeface="Arial" panose="020B0604020202020204" pitchFamily="34" charset="0"/>
                <a:ea typeface="微软雅黑" panose="020B0503020204020204" pitchFamily="34" charset="-122"/>
              </a:rPr>
              <a:t>CDK </a:t>
            </a:r>
            <a:r>
              <a:rPr lang="zh-CN" altLang="en-US" sz="1600" b="1" dirty="0">
                <a:solidFill>
                  <a:srgbClr val="0033CC"/>
                </a:solidFill>
                <a:latin typeface="Arial" panose="020B0604020202020204" pitchFamily="34" charset="0"/>
                <a:ea typeface="微软雅黑" panose="020B0503020204020204" pitchFamily="34" charset="-122"/>
              </a:rPr>
              <a:t>活性的关系</a:t>
            </a:r>
          </a:p>
          <a:p>
            <a:pPr algn="ctr">
              <a:lnSpc>
                <a:spcPts val="2400"/>
              </a:lnSpc>
            </a:pPr>
            <a:r>
              <a:rPr lang="en-US" altLang="zh-CN" sz="1400" dirty="0">
                <a:latin typeface="Arial" panose="020B0604020202020204" pitchFamily="34" charset="0"/>
                <a:ea typeface="微软雅黑" panose="020B0503020204020204" pitchFamily="34" charset="-122"/>
              </a:rPr>
              <a:t>A. </a:t>
            </a:r>
            <a:r>
              <a:rPr lang="zh-CN" altLang="en-US" sz="1400" dirty="0">
                <a:latin typeface="Arial" panose="020B0604020202020204" pitchFamily="34" charset="0"/>
                <a:ea typeface="微软雅黑" panose="020B0503020204020204" pitchFamily="34" charset="-122"/>
              </a:rPr>
              <a:t>哺乳动物细胞周期。</a:t>
            </a:r>
            <a:r>
              <a:rPr lang="en-US" altLang="zh-CN" sz="1400" dirty="0">
                <a:latin typeface="Arial" panose="020B0604020202020204" pitchFamily="34" charset="0"/>
                <a:ea typeface="微软雅黑" panose="020B0503020204020204" pitchFamily="34" charset="-122"/>
              </a:rPr>
              <a:t>B. </a:t>
            </a:r>
            <a:r>
              <a:rPr lang="zh-CN" altLang="en-US" sz="1400" dirty="0">
                <a:latin typeface="Arial" panose="020B0604020202020204" pitchFamily="34" charset="0"/>
                <a:ea typeface="微软雅黑" panose="020B0503020204020204" pitchFamily="34" charset="-122"/>
              </a:rPr>
              <a:t>芽殖酵母细胞周期。</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裂殖酵母细胞周期</a:t>
            </a:r>
          </a:p>
        </p:txBody>
      </p:sp>
      <p:sp>
        <p:nvSpPr>
          <p:cNvPr id="4" name="标题 3">
            <a:extLst>
              <a:ext uri="{FF2B5EF4-FFF2-40B4-BE49-F238E27FC236}">
                <a16:creationId xmlns:a16="http://schemas.microsoft.com/office/drawing/2014/main" id="{AA6B3CC3-E62B-4336-BC4F-7D763F57C806}"/>
              </a:ext>
            </a:extLst>
          </p:cNvPr>
          <p:cNvSpPr>
            <a:spLocks noGrp="1"/>
          </p:cNvSpPr>
          <p:nvPr>
            <p:ph type="title"/>
          </p:nvPr>
        </p:nvSpPr>
        <p:spPr/>
        <p:txBody>
          <a:bodyPr/>
          <a:lstStyle/>
          <a:p>
            <a:r>
              <a:rPr lang="zh-CN" altLang="en-US" dirty="0"/>
              <a:t>不同周期蛋白在细胞周期中积累及其与</a:t>
            </a:r>
            <a:r>
              <a:rPr lang="en-US" altLang="zh-CN" dirty="0"/>
              <a:t>CDK </a:t>
            </a:r>
            <a:r>
              <a:rPr lang="zh-CN" altLang="en-US" dirty="0"/>
              <a:t>活性的关系</a:t>
            </a:r>
          </a:p>
        </p:txBody>
      </p:sp>
      <p:sp>
        <p:nvSpPr>
          <p:cNvPr id="7" name="内容占位符 6">
            <a:extLst>
              <a:ext uri="{FF2B5EF4-FFF2-40B4-BE49-F238E27FC236}">
                <a16:creationId xmlns:a16="http://schemas.microsoft.com/office/drawing/2014/main" id="{03B03DAB-61AC-4672-83D5-41C7DF7C5D08}"/>
              </a:ext>
            </a:extLst>
          </p:cNvPr>
          <p:cNvSpPr>
            <a:spLocks noGrp="1"/>
          </p:cNvSpPr>
          <p:nvPr>
            <p:ph idx="1"/>
          </p:nvPr>
        </p:nvSpPr>
        <p:spPr>
          <a:xfrm>
            <a:off x="824366" y="1219200"/>
            <a:ext cx="6716465" cy="5435604"/>
          </a:xfrm>
        </p:spPr>
        <p:txBody>
          <a:bodyPr>
            <a:normAutofit/>
          </a:bodyPr>
          <a:lstStyle/>
          <a:p>
            <a:r>
              <a:rPr lang="zh-CN" altLang="en-US" sz="2000" dirty="0"/>
              <a:t>不同的周期蛋白在细胞周期中表达的时期不同，并与不同的</a:t>
            </a:r>
            <a:r>
              <a:rPr lang="en-US" altLang="zh-CN" sz="2000" dirty="0"/>
              <a:t>CDK </a:t>
            </a:r>
            <a:r>
              <a:rPr lang="zh-CN" altLang="en-US" sz="2000" dirty="0"/>
              <a:t>结合，调节不同的</a:t>
            </a:r>
            <a:r>
              <a:rPr lang="en-US" altLang="zh-CN" sz="2000" dirty="0"/>
              <a:t>CDK </a:t>
            </a:r>
            <a:r>
              <a:rPr lang="zh-CN" altLang="en-US" sz="2000" dirty="0"/>
              <a:t>活性</a:t>
            </a:r>
          </a:p>
          <a:p>
            <a:endParaRPr lang="zh-CN" altLang="en-US" sz="2000" dirty="0"/>
          </a:p>
        </p:txBody>
      </p:sp>
    </p:spTree>
    <p:extLst>
      <p:ext uri="{BB962C8B-B14F-4D97-AF65-F5344CB8AC3E}">
        <p14:creationId xmlns:p14="http://schemas.microsoft.com/office/powerpoint/2010/main" val="2266569363"/>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75C66966-AF76-49E7-95F2-DAB9ED31D262}"/>
              </a:ext>
            </a:extLst>
          </p:cNvPr>
          <p:cNvSpPr>
            <a:spLocks noGrp="1"/>
          </p:cNvSpPr>
          <p:nvPr>
            <p:ph type="title"/>
          </p:nvPr>
        </p:nvSpPr>
        <p:spPr/>
        <p:txBody>
          <a:bodyPr/>
          <a:lstStyle/>
          <a:p>
            <a:pPr algn="l"/>
            <a:r>
              <a:rPr lang="zh-CN" altLang="en-US" dirty="0"/>
              <a:t>四、</a:t>
            </a:r>
            <a:r>
              <a:rPr lang="en-US" altLang="zh-CN" dirty="0"/>
              <a:t>CDK </a:t>
            </a:r>
            <a:r>
              <a:rPr lang="zh-CN" altLang="en-US" dirty="0"/>
              <a:t>和</a:t>
            </a:r>
            <a:r>
              <a:rPr lang="en-US" altLang="zh-CN" dirty="0"/>
              <a:t>CDK </a:t>
            </a:r>
            <a:r>
              <a:rPr lang="zh-CN" altLang="en-US" dirty="0"/>
              <a:t>抑制因子 </a:t>
            </a:r>
          </a:p>
        </p:txBody>
      </p:sp>
      <p:sp>
        <p:nvSpPr>
          <p:cNvPr id="37891" name="内容占位符 2">
            <a:extLst>
              <a:ext uri="{FF2B5EF4-FFF2-40B4-BE49-F238E27FC236}">
                <a16:creationId xmlns:a16="http://schemas.microsoft.com/office/drawing/2014/main" id="{B08295E8-0E7E-4739-9549-0CBF11DA8342}"/>
              </a:ext>
            </a:extLst>
          </p:cNvPr>
          <p:cNvSpPr>
            <a:spLocks noGrp="1"/>
          </p:cNvSpPr>
          <p:nvPr>
            <p:ph idx="1"/>
          </p:nvPr>
        </p:nvSpPr>
        <p:spPr>
          <a:xfrm>
            <a:off x="824366" y="1038199"/>
            <a:ext cx="11062834" cy="5435604"/>
          </a:xfrm>
        </p:spPr>
        <p:txBody>
          <a:bodyPr>
            <a:normAutofit/>
          </a:bodyPr>
          <a:lstStyle/>
          <a:p>
            <a:r>
              <a:rPr lang="zh-CN" altLang="en-US" sz="2000" b="1" dirty="0">
                <a:solidFill>
                  <a:srgbClr val="0033CC"/>
                </a:solidFill>
              </a:rPr>
              <a:t>周期蛋白依赖性蛋白激酶 </a:t>
            </a:r>
            <a:r>
              <a:rPr lang="zh-CN" altLang="en-US" sz="2000" dirty="0"/>
              <a:t>（</a:t>
            </a:r>
            <a:r>
              <a:rPr lang="en-US" altLang="zh-CN" sz="2000" dirty="0"/>
              <a:t>cyclin-dependent kinase</a:t>
            </a:r>
            <a:r>
              <a:rPr lang="zh-CN" altLang="en-US" sz="2000" dirty="0"/>
              <a:t>，</a:t>
            </a:r>
            <a:r>
              <a:rPr lang="en-US" altLang="zh-CN" sz="2000" dirty="0"/>
              <a:t>CDK</a:t>
            </a:r>
            <a:r>
              <a:rPr lang="zh-CN" altLang="en-US" sz="2000" dirty="0"/>
              <a:t>）</a:t>
            </a:r>
            <a:endParaRPr lang="en-US" altLang="zh-CN" sz="2000" dirty="0"/>
          </a:p>
          <a:p>
            <a:r>
              <a:rPr lang="zh-CN" altLang="en-US" sz="2000" dirty="0"/>
              <a:t>含有一段类似的氨基酸序列，</a:t>
            </a:r>
            <a:r>
              <a:rPr lang="en-US" altLang="zh-CN" sz="2000" b="1" dirty="0">
                <a:solidFill>
                  <a:srgbClr val="0033CC"/>
                </a:solidFill>
              </a:rPr>
              <a:t>CDK </a:t>
            </a:r>
            <a:r>
              <a:rPr lang="zh-CN" altLang="en-US" sz="2000" b="1" dirty="0">
                <a:solidFill>
                  <a:srgbClr val="0033CC"/>
                </a:solidFill>
              </a:rPr>
              <a:t>激酶结构域 </a:t>
            </a:r>
            <a:r>
              <a:rPr lang="en-US" altLang="zh-CN" sz="2000" b="1" dirty="0">
                <a:solidFill>
                  <a:srgbClr val="0033CC"/>
                </a:solidFill>
              </a:rPr>
              <a:t>(CDK kinase domain)</a:t>
            </a:r>
          </a:p>
          <a:p>
            <a:r>
              <a:rPr lang="zh-CN" altLang="en-US" sz="2000" dirty="0"/>
              <a:t>都可</a:t>
            </a:r>
            <a:r>
              <a:rPr lang="zh-CN" altLang="en-US" sz="2000" b="1" dirty="0">
                <a:solidFill>
                  <a:srgbClr val="0033CC"/>
                </a:solidFill>
              </a:rPr>
              <a:t>与周期蛋白结合</a:t>
            </a:r>
            <a:r>
              <a:rPr lang="zh-CN" altLang="en-US" sz="2000" dirty="0"/>
              <a:t>，并以周期蛋白作为调节亚单位，表现出蛋白激酶活性</a:t>
            </a:r>
            <a:endParaRPr lang="en-US" altLang="zh-CN" sz="2000" dirty="0"/>
          </a:p>
          <a:p>
            <a:r>
              <a:rPr lang="en-US" altLang="zh-CN" sz="2000" b="1" dirty="0">
                <a:solidFill>
                  <a:srgbClr val="0033CC"/>
                </a:solidFill>
              </a:rPr>
              <a:t>PSTAIRE </a:t>
            </a:r>
            <a:r>
              <a:rPr lang="zh-CN" altLang="en-US" sz="2000" b="1" dirty="0">
                <a:solidFill>
                  <a:srgbClr val="0033CC"/>
                </a:solidFill>
              </a:rPr>
              <a:t>序列</a:t>
            </a:r>
            <a:r>
              <a:rPr lang="zh-CN" altLang="en-US" sz="2000" dirty="0"/>
              <a:t>：与周期蛋白结合有关</a:t>
            </a:r>
            <a:endParaRPr lang="en-US" altLang="zh-CN" sz="2000" dirty="0"/>
          </a:p>
          <a:p>
            <a:r>
              <a:rPr lang="zh-CN" altLang="en-US" sz="2000" b="1" dirty="0">
                <a:solidFill>
                  <a:srgbClr val="0033CC"/>
                </a:solidFill>
              </a:rPr>
              <a:t>磷酸化修饰位点</a:t>
            </a:r>
          </a:p>
        </p:txBody>
      </p:sp>
      <p:pic>
        <p:nvPicPr>
          <p:cNvPr id="37892" name="Picture 5" descr="imagepage20">
            <a:extLst>
              <a:ext uri="{FF2B5EF4-FFF2-40B4-BE49-F238E27FC236}">
                <a16:creationId xmlns:a16="http://schemas.microsoft.com/office/drawing/2014/main" id="{B56851A4-5DEA-421D-BFC4-D697FB6A397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7249411" y="3078000"/>
            <a:ext cx="3639035"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EE80EA8-0DA9-4995-9253-E0CFADD21027}"/>
              </a:ext>
            </a:extLst>
          </p:cNvPr>
          <p:cNvSpPr/>
          <p:nvPr/>
        </p:nvSpPr>
        <p:spPr>
          <a:xfrm>
            <a:off x="6096000" y="2707269"/>
            <a:ext cx="5945858"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表</a:t>
            </a:r>
            <a:r>
              <a:rPr lang="en-US" altLang="zh-CN" sz="1600" b="1" dirty="0">
                <a:solidFill>
                  <a:srgbClr val="0033CC"/>
                </a:solidFill>
                <a:latin typeface="Arial" panose="020B0604020202020204" pitchFamily="34" charset="0"/>
                <a:ea typeface="微软雅黑" panose="020B0503020204020204" pitchFamily="34" charset="-122"/>
              </a:rPr>
              <a:t>13-1 </a:t>
            </a:r>
            <a:r>
              <a:rPr lang="zh-CN" altLang="en-US" sz="1600" b="1" dirty="0">
                <a:solidFill>
                  <a:srgbClr val="0033CC"/>
                </a:solidFill>
                <a:latin typeface="Arial" panose="020B0604020202020204" pitchFamily="34" charset="0"/>
                <a:ea typeface="微软雅黑" panose="020B0503020204020204" pitchFamily="34" charset="-122"/>
              </a:rPr>
              <a:t>某些</a:t>
            </a:r>
            <a:r>
              <a:rPr lang="en-US" altLang="zh-CN" sz="1600" b="1" dirty="0">
                <a:solidFill>
                  <a:srgbClr val="0033CC"/>
                </a:solidFill>
                <a:latin typeface="Arial" panose="020B0604020202020204" pitchFamily="34" charset="0"/>
                <a:ea typeface="微软雅黑" panose="020B0503020204020204" pitchFamily="34" charset="-122"/>
              </a:rPr>
              <a:t>CDK </a:t>
            </a:r>
            <a:r>
              <a:rPr lang="zh-CN" altLang="en-US" sz="1600" b="1" dirty="0">
                <a:solidFill>
                  <a:srgbClr val="0033CC"/>
                </a:solidFill>
                <a:latin typeface="Arial" panose="020B0604020202020204" pitchFamily="34" charset="0"/>
                <a:ea typeface="微软雅黑" panose="020B0503020204020204" pitchFamily="34" charset="-122"/>
              </a:rPr>
              <a:t>与周期蛋白的配对关系及执行功能的时期</a:t>
            </a:r>
          </a:p>
        </p:txBody>
      </p:sp>
      <p:pic>
        <p:nvPicPr>
          <p:cNvPr id="6" name="图片 5" descr="13-6">
            <a:extLst>
              <a:ext uri="{FF2B5EF4-FFF2-40B4-BE49-F238E27FC236}">
                <a16:creationId xmlns:a16="http://schemas.microsoft.com/office/drawing/2014/main" id="{3E353211-F8A0-4761-B125-848182C0B8FA}"/>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1303554" y="3087929"/>
            <a:ext cx="4518026" cy="2743200"/>
          </a:xfrm>
          <a:prstGeom prst="rect">
            <a:avLst/>
          </a:prstGeom>
        </p:spPr>
      </p:pic>
      <p:sp>
        <p:nvSpPr>
          <p:cNvPr id="7" name="矩形 6">
            <a:extLst>
              <a:ext uri="{FF2B5EF4-FFF2-40B4-BE49-F238E27FC236}">
                <a16:creationId xmlns:a16="http://schemas.microsoft.com/office/drawing/2014/main" id="{083A9942-DCF0-46FD-988F-AD5035044F31}"/>
              </a:ext>
            </a:extLst>
          </p:cNvPr>
          <p:cNvSpPr/>
          <p:nvPr/>
        </p:nvSpPr>
        <p:spPr>
          <a:xfrm>
            <a:off x="399682" y="5905380"/>
            <a:ext cx="632577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13-6 </a:t>
            </a:r>
            <a:r>
              <a:rPr lang="zh-CN" altLang="en-US" sz="1600" b="1" dirty="0">
                <a:solidFill>
                  <a:srgbClr val="0033CC"/>
                </a:solidFill>
                <a:latin typeface="Arial" panose="020B0604020202020204" pitchFamily="34" charset="0"/>
                <a:ea typeface="微软雅黑" panose="020B0503020204020204" pitchFamily="34" charset="-122"/>
              </a:rPr>
              <a:t>通过</a:t>
            </a:r>
            <a:r>
              <a:rPr lang="en-US" altLang="zh-CN" sz="1600" b="1" dirty="0">
                <a:solidFill>
                  <a:srgbClr val="0033CC"/>
                </a:solidFill>
                <a:latin typeface="Arial" panose="020B0604020202020204" pitchFamily="34" charset="0"/>
                <a:ea typeface="微软雅黑" panose="020B0503020204020204" pitchFamily="34" charset="-122"/>
              </a:rPr>
              <a:t>PCR </a:t>
            </a:r>
            <a:r>
              <a:rPr lang="zh-CN" altLang="en-US" sz="1600" b="1" dirty="0">
                <a:solidFill>
                  <a:srgbClr val="0033CC"/>
                </a:solidFill>
                <a:latin typeface="Arial" panose="020B0604020202020204" pitchFamily="34" charset="0"/>
                <a:ea typeface="微软雅黑" panose="020B0503020204020204" pitchFamily="34" charset="-122"/>
              </a:rPr>
              <a:t>技术测定与</a:t>
            </a:r>
            <a:r>
              <a:rPr lang="en-US" altLang="zh-CN" sz="1600" b="1" dirty="0">
                <a:solidFill>
                  <a:srgbClr val="0033CC"/>
                </a:solidFill>
                <a:latin typeface="Arial" panose="020B0604020202020204" pitchFamily="34" charset="0"/>
                <a:ea typeface="微软雅黑" panose="020B0503020204020204" pitchFamily="34" charset="-122"/>
              </a:rPr>
              <a:t>CDK1 </a:t>
            </a:r>
            <a:r>
              <a:rPr lang="zh-CN" altLang="en-US" sz="1600" b="1" dirty="0">
                <a:solidFill>
                  <a:srgbClr val="0033CC"/>
                </a:solidFill>
                <a:latin typeface="Arial" panose="020B0604020202020204" pitchFamily="34" charset="0"/>
                <a:ea typeface="微软雅黑" panose="020B0503020204020204" pitchFamily="34" charset="-122"/>
              </a:rPr>
              <a:t>类似的</a:t>
            </a:r>
            <a:r>
              <a:rPr lang="en-US" altLang="zh-CN" sz="1600" b="1" dirty="0">
                <a:solidFill>
                  <a:srgbClr val="0033CC"/>
                </a:solidFill>
                <a:latin typeface="Arial" panose="020B0604020202020204" pitchFamily="34" charset="0"/>
                <a:ea typeface="微软雅黑" panose="020B0503020204020204" pitchFamily="34" charset="-122"/>
              </a:rPr>
              <a:t>CDK </a:t>
            </a:r>
            <a:r>
              <a:rPr lang="zh-CN" altLang="en-US" sz="1600" b="1" dirty="0">
                <a:solidFill>
                  <a:srgbClr val="0033CC"/>
                </a:solidFill>
                <a:latin typeface="Arial" panose="020B0604020202020204" pitchFamily="34" charset="0"/>
                <a:ea typeface="微软雅黑" panose="020B0503020204020204" pitchFamily="34" charset="-122"/>
              </a:rPr>
              <a:t>蛋白分子图解</a:t>
            </a:r>
          </a:p>
          <a:p>
            <a:pPr algn="ctr">
              <a:lnSpc>
                <a:spcPts val="2400"/>
              </a:lnSpc>
            </a:pPr>
            <a:r>
              <a:rPr lang="zh-CN" altLang="en-US" sz="1400" dirty="0">
                <a:latin typeface="Arial" panose="020B0604020202020204" pitchFamily="34" charset="0"/>
                <a:ea typeface="微软雅黑" panose="020B0503020204020204" pitchFamily="34" charset="-122"/>
              </a:rPr>
              <a:t>图中以</a:t>
            </a:r>
            <a:r>
              <a:rPr lang="en-US" altLang="zh-CN" sz="1400" dirty="0">
                <a:latin typeface="Arial" panose="020B0604020202020204" pitchFamily="34" charset="0"/>
                <a:ea typeface="微软雅黑" panose="020B0503020204020204" pitchFamily="34" charset="-122"/>
              </a:rPr>
              <a:t>CDK1</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cdc2</a:t>
            </a:r>
            <a:r>
              <a:rPr lang="zh-CN" altLang="en-US" sz="1400" dirty="0">
                <a:latin typeface="Arial" panose="020B0604020202020204" pitchFamily="34" charset="0"/>
                <a:ea typeface="微软雅黑" panose="020B0503020204020204" pitchFamily="34" charset="-122"/>
              </a:rPr>
              <a:t>） 氨基酸序列为标准（</a:t>
            </a:r>
            <a:r>
              <a:rPr lang="en-US" altLang="zh-CN" sz="1400" dirty="0">
                <a:latin typeface="Arial" panose="020B0604020202020204" pitchFamily="34" charset="0"/>
                <a:ea typeface="微软雅黑" panose="020B0503020204020204" pitchFamily="34" charset="-122"/>
              </a:rPr>
              <a:t>100%</a:t>
            </a:r>
            <a:r>
              <a:rPr lang="zh-CN" altLang="en-US" sz="1400" dirty="0">
                <a:latin typeface="Arial" panose="020B0604020202020204" pitchFamily="34" charset="0"/>
                <a:ea typeface="微软雅黑" panose="020B0503020204020204" pitchFamily="34" charset="-122"/>
              </a:rPr>
              <a:t>）， 将其他</a:t>
            </a:r>
            <a:r>
              <a:rPr lang="en-US" altLang="zh-CN" sz="1400" dirty="0">
                <a:latin typeface="Arial" panose="020B0604020202020204" pitchFamily="34" charset="0"/>
                <a:ea typeface="微软雅黑" panose="020B0503020204020204" pitchFamily="34" charset="-122"/>
              </a:rPr>
              <a:t>CDK </a:t>
            </a:r>
            <a:r>
              <a:rPr lang="zh-CN" altLang="en-US" sz="1400" dirty="0">
                <a:latin typeface="Arial" panose="020B0604020202020204" pitchFamily="34" charset="0"/>
                <a:ea typeface="微软雅黑" panose="020B0503020204020204" pitchFamily="34" charset="-122"/>
              </a:rPr>
              <a:t>激酶结构域的氨基酸序列与其比较，得到序列相似度百分比</a:t>
            </a:r>
          </a:p>
        </p:txBody>
      </p:sp>
    </p:spTree>
    <p:extLst>
      <p:ext uri="{BB962C8B-B14F-4D97-AF65-F5344CB8AC3E}">
        <p14:creationId xmlns:p14="http://schemas.microsoft.com/office/powerpoint/2010/main" val="222644532"/>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ECC7E90-4F87-472F-9FB0-DC46FE375998}"/>
              </a:ext>
            </a:extLst>
          </p:cNvPr>
          <p:cNvSpPr>
            <a:spLocks noGrp="1"/>
          </p:cNvSpPr>
          <p:nvPr>
            <p:ph type="title"/>
          </p:nvPr>
        </p:nvSpPr>
        <p:spPr/>
        <p:txBody>
          <a:bodyPr/>
          <a:lstStyle/>
          <a:p>
            <a:r>
              <a:rPr lang="en-US" altLang="zh-CN" dirty="0"/>
              <a:t>CDK </a:t>
            </a:r>
            <a:r>
              <a:rPr lang="zh-CN" altLang="en-US" dirty="0"/>
              <a:t>抑制因子（</a:t>
            </a:r>
            <a:r>
              <a:rPr lang="en-US" altLang="zh-CN" dirty="0"/>
              <a:t>cyclin-dependent kinase inhibitor</a:t>
            </a:r>
            <a:r>
              <a:rPr lang="zh-CN" altLang="en-US" dirty="0"/>
              <a:t>，</a:t>
            </a:r>
            <a:r>
              <a:rPr lang="en-US" altLang="zh-CN" dirty="0"/>
              <a:t>CKI</a:t>
            </a:r>
            <a:r>
              <a:rPr lang="zh-CN" altLang="en-US" dirty="0"/>
              <a:t>）</a:t>
            </a:r>
          </a:p>
        </p:txBody>
      </p:sp>
      <p:sp>
        <p:nvSpPr>
          <p:cNvPr id="6" name="内容占位符 5">
            <a:extLst>
              <a:ext uri="{FF2B5EF4-FFF2-40B4-BE49-F238E27FC236}">
                <a16:creationId xmlns:a16="http://schemas.microsoft.com/office/drawing/2014/main" id="{809785F9-F62A-4200-BC89-26C132243389}"/>
              </a:ext>
            </a:extLst>
          </p:cNvPr>
          <p:cNvSpPr>
            <a:spLocks noGrp="1"/>
          </p:cNvSpPr>
          <p:nvPr>
            <p:ph idx="1"/>
          </p:nvPr>
        </p:nvSpPr>
        <p:spPr/>
        <p:txBody>
          <a:bodyPr/>
          <a:lstStyle/>
          <a:p>
            <a:pPr>
              <a:lnSpc>
                <a:spcPts val="3200"/>
              </a:lnSpc>
            </a:pPr>
            <a:r>
              <a:rPr lang="en-US" altLang="zh-CN" b="1" dirty="0"/>
              <a:t>CKI</a:t>
            </a:r>
            <a:r>
              <a:rPr lang="zh-CN" altLang="en-US" b="1" dirty="0"/>
              <a:t>对细胞周期起负调控作用</a:t>
            </a:r>
          </a:p>
          <a:p>
            <a:pPr lvl="1">
              <a:lnSpc>
                <a:spcPts val="3200"/>
              </a:lnSpc>
            </a:pPr>
            <a:r>
              <a:rPr lang="en-US" altLang="zh-CN" b="1" dirty="0">
                <a:solidFill>
                  <a:srgbClr val="0033CC"/>
                </a:solidFill>
              </a:rPr>
              <a:t>Ink4 (Inhibitor of cdk4): </a:t>
            </a:r>
            <a:r>
              <a:rPr lang="en-US" altLang="zh-CN" dirty="0"/>
              <a:t>P16</a:t>
            </a:r>
            <a:r>
              <a:rPr lang="en-US" altLang="zh-CN" baseline="30000" dirty="0"/>
              <a:t>ink4a</a:t>
            </a:r>
            <a:r>
              <a:rPr lang="en-US" altLang="zh-CN" dirty="0"/>
              <a:t>, P15</a:t>
            </a:r>
            <a:r>
              <a:rPr lang="en-US" altLang="zh-CN" baseline="30000" dirty="0"/>
              <a:t>ink4b</a:t>
            </a:r>
            <a:r>
              <a:rPr lang="en-US" altLang="zh-CN" dirty="0"/>
              <a:t>, P18</a:t>
            </a:r>
            <a:r>
              <a:rPr lang="en-US" altLang="zh-CN" baseline="30000" dirty="0"/>
              <a:t>ink4c</a:t>
            </a:r>
            <a:r>
              <a:rPr lang="en-US" altLang="zh-CN" dirty="0"/>
              <a:t>, P19</a:t>
            </a:r>
            <a:r>
              <a:rPr lang="en-US" altLang="zh-CN" baseline="30000" dirty="0"/>
              <a:t>ink4d</a:t>
            </a:r>
            <a:r>
              <a:rPr lang="zh-CN" altLang="en-US" dirty="0"/>
              <a:t>。特异性抑制</a:t>
            </a:r>
            <a:r>
              <a:rPr lang="en-US" altLang="zh-CN" dirty="0"/>
              <a:t>CDK4·cyclin D1, CDK6·cyclin D1</a:t>
            </a:r>
          </a:p>
          <a:p>
            <a:pPr lvl="1">
              <a:lnSpc>
                <a:spcPts val="3200"/>
              </a:lnSpc>
            </a:pPr>
            <a:r>
              <a:rPr lang="en-US" altLang="zh-CN" b="1" dirty="0">
                <a:solidFill>
                  <a:srgbClr val="0033CC"/>
                </a:solidFill>
              </a:rPr>
              <a:t>Kip (Kinase inhibition protein)</a:t>
            </a:r>
            <a:r>
              <a:rPr lang="zh-CN" altLang="en-US" b="1" dirty="0">
                <a:solidFill>
                  <a:srgbClr val="0033CC"/>
                </a:solidFill>
              </a:rPr>
              <a:t>：</a:t>
            </a:r>
            <a:r>
              <a:rPr lang="en-US" altLang="zh-CN" dirty="0"/>
              <a:t>P21</a:t>
            </a:r>
            <a:r>
              <a:rPr lang="en-US" altLang="zh-CN" baseline="30000" dirty="0"/>
              <a:t>cip1</a:t>
            </a:r>
            <a:r>
              <a:rPr lang="en-US" altLang="zh-CN" dirty="0"/>
              <a:t> (cyclin inhibition protein 1</a:t>
            </a:r>
            <a:r>
              <a:rPr lang="zh-CN" altLang="en-US" dirty="0"/>
              <a:t>）</a:t>
            </a:r>
            <a:r>
              <a:rPr lang="en-US" altLang="zh-CN" dirty="0"/>
              <a:t>P27</a:t>
            </a:r>
            <a:r>
              <a:rPr lang="en-US" altLang="zh-CN" baseline="30000" dirty="0"/>
              <a:t>kip1</a:t>
            </a:r>
            <a:r>
              <a:rPr lang="zh-CN" altLang="en-US" dirty="0"/>
              <a:t>、</a:t>
            </a:r>
            <a:r>
              <a:rPr lang="en-US" altLang="zh-CN" dirty="0"/>
              <a:t>P57</a:t>
            </a:r>
            <a:r>
              <a:rPr lang="en-US" altLang="zh-CN" baseline="30000" dirty="0"/>
              <a:t>kip2</a:t>
            </a:r>
            <a:r>
              <a:rPr lang="zh-CN" altLang="en-US" dirty="0"/>
              <a:t>，抑制大多数</a:t>
            </a:r>
            <a:r>
              <a:rPr lang="en-US" altLang="zh-CN" dirty="0"/>
              <a:t>CDK</a:t>
            </a:r>
            <a:r>
              <a:rPr lang="zh-CN" altLang="en-US" dirty="0"/>
              <a:t>的激酶活性。</a:t>
            </a:r>
            <a:r>
              <a:rPr lang="en-US" altLang="zh-CN" dirty="0"/>
              <a:t>P21</a:t>
            </a:r>
            <a:r>
              <a:rPr lang="en-US" altLang="zh-CN" baseline="30000" dirty="0"/>
              <a:t>cip1</a:t>
            </a:r>
            <a:r>
              <a:rPr lang="zh-CN" altLang="en-US" dirty="0"/>
              <a:t>还能与</a:t>
            </a:r>
            <a:r>
              <a:rPr lang="en-US" altLang="zh-CN" dirty="0"/>
              <a:t>DNA</a:t>
            </a:r>
            <a:r>
              <a:rPr lang="zh-CN" altLang="en-US" dirty="0"/>
              <a:t>聚合酶</a:t>
            </a:r>
            <a:r>
              <a:rPr lang="el-GR" altLang="zh-CN" dirty="0"/>
              <a:t>δ</a:t>
            </a:r>
            <a:r>
              <a:rPr lang="zh-CN" altLang="en-US" dirty="0"/>
              <a:t>的辅助因子</a:t>
            </a:r>
            <a:r>
              <a:rPr lang="en-US" altLang="zh-CN" dirty="0"/>
              <a:t>PCNA</a:t>
            </a:r>
            <a:r>
              <a:rPr lang="zh-CN" altLang="en-US" dirty="0"/>
              <a:t>（</a:t>
            </a:r>
            <a:r>
              <a:rPr lang="en-US" altLang="zh-CN" dirty="0"/>
              <a:t>proliferating cell nuclear antigen</a:t>
            </a:r>
            <a:r>
              <a:rPr lang="zh-CN" altLang="en-US" dirty="0"/>
              <a:t>）结合，直接抑制</a:t>
            </a:r>
            <a:r>
              <a:rPr lang="en-US" altLang="zh-CN" dirty="0"/>
              <a:t>DNA</a:t>
            </a:r>
            <a:r>
              <a:rPr lang="zh-CN" altLang="en-US" dirty="0"/>
              <a:t>的合成</a:t>
            </a:r>
            <a:endParaRPr lang="en-US" altLang="zh-CN" dirty="0"/>
          </a:p>
          <a:p>
            <a:pPr>
              <a:lnSpc>
                <a:spcPts val="3200"/>
              </a:lnSpc>
            </a:pPr>
            <a:endParaRPr lang="zh-CN" altLang="en-US" dirty="0"/>
          </a:p>
        </p:txBody>
      </p:sp>
      <p:pic>
        <p:nvPicPr>
          <p:cNvPr id="8" name="Picture 6">
            <a:extLst>
              <a:ext uri="{FF2B5EF4-FFF2-40B4-BE49-F238E27FC236}">
                <a16:creationId xmlns:a16="http://schemas.microsoft.com/office/drawing/2014/main" id="{FEFC2B25-AA93-4C41-B301-D972E3374BE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3860"/>
          <a:stretch/>
        </p:blipFill>
        <p:spPr bwMode="auto">
          <a:xfrm>
            <a:off x="1931601" y="3978000"/>
            <a:ext cx="8328798"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7618716"/>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D051A61C-99A8-487F-AA80-DCD5832AA3A9}"/>
              </a:ext>
            </a:extLst>
          </p:cNvPr>
          <p:cNvSpPr>
            <a:spLocks noGrp="1"/>
          </p:cNvSpPr>
          <p:nvPr>
            <p:ph type="title"/>
          </p:nvPr>
        </p:nvSpPr>
        <p:spPr/>
        <p:txBody>
          <a:bodyPr/>
          <a:lstStyle/>
          <a:p>
            <a:pPr algn="l"/>
            <a:r>
              <a:rPr lang="zh-CN" altLang="en-US" dirty="0"/>
              <a:t>五、细胞周期运转调控</a:t>
            </a:r>
          </a:p>
        </p:txBody>
      </p:sp>
      <p:sp>
        <p:nvSpPr>
          <p:cNvPr id="44035" name="内容占位符 2">
            <a:extLst>
              <a:ext uri="{FF2B5EF4-FFF2-40B4-BE49-F238E27FC236}">
                <a16:creationId xmlns:a16="http://schemas.microsoft.com/office/drawing/2014/main" id="{B6134817-C2A2-41CE-9609-32173B079728}"/>
              </a:ext>
            </a:extLst>
          </p:cNvPr>
          <p:cNvSpPr>
            <a:spLocks noGrp="1"/>
          </p:cNvSpPr>
          <p:nvPr>
            <p:ph idx="1"/>
          </p:nvPr>
        </p:nvSpPr>
        <p:spPr>
          <a:xfrm>
            <a:off x="824366" y="1219200"/>
            <a:ext cx="11062834" cy="5435604"/>
          </a:xfrm>
        </p:spPr>
        <p:txBody>
          <a:bodyPr/>
          <a:lstStyle/>
          <a:p>
            <a:pPr>
              <a:lnSpc>
                <a:spcPct val="150000"/>
              </a:lnSpc>
            </a:pPr>
            <a:r>
              <a:rPr lang="zh-CN" altLang="en-US" b="1" dirty="0">
                <a:solidFill>
                  <a:srgbClr val="0033CC"/>
                </a:solidFill>
              </a:rPr>
              <a:t>周期引擎分子</a:t>
            </a:r>
            <a:r>
              <a:rPr lang="en-US" altLang="zh-CN" b="1" dirty="0">
                <a:solidFill>
                  <a:srgbClr val="0033CC"/>
                </a:solidFill>
              </a:rPr>
              <a:t>(engine molecule)</a:t>
            </a:r>
            <a:r>
              <a:rPr lang="zh-CN" altLang="en-US" b="1" dirty="0">
                <a:solidFill>
                  <a:srgbClr val="0033CC"/>
                </a:solidFill>
              </a:rPr>
              <a:t>：</a:t>
            </a:r>
            <a:r>
              <a:rPr lang="zh-CN" altLang="en-US" dirty="0"/>
              <a:t>不同种类</a:t>
            </a:r>
            <a:r>
              <a:rPr lang="en-US" altLang="zh-CN" dirty="0"/>
              <a:t>Cyclin</a:t>
            </a:r>
            <a:r>
              <a:rPr lang="zh-CN" altLang="en-US" dirty="0"/>
              <a:t>与不同种类</a:t>
            </a:r>
            <a:r>
              <a:rPr lang="en-US" altLang="zh-CN" dirty="0"/>
              <a:t>CDK </a:t>
            </a:r>
            <a:r>
              <a:rPr lang="zh-CN" altLang="en-US" dirty="0"/>
              <a:t>结合，在细胞周期不同时期表现活性，推动细胞周期运转</a:t>
            </a:r>
            <a:endParaRPr lang="zh-CN" altLang="en-US" sz="2389" dirty="0"/>
          </a:p>
        </p:txBody>
      </p:sp>
      <p:pic>
        <p:nvPicPr>
          <p:cNvPr id="44036" name="Picture 2" descr="figure 20-32">
            <a:extLst>
              <a:ext uri="{FF2B5EF4-FFF2-40B4-BE49-F238E27FC236}">
                <a16:creationId xmlns:a16="http://schemas.microsoft.com/office/drawing/2014/main" id="{53399229-82C9-465A-A9E8-E1CC3057113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24894" y="2889338"/>
            <a:ext cx="5342212"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2" descr="figure 20-32">
            <a:extLst>
              <a:ext uri="{FF2B5EF4-FFF2-40B4-BE49-F238E27FC236}">
                <a16:creationId xmlns:a16="http://schemas.microsoft.com/office/drawing/2014/main" id="{315E0865-33CF-4EDB-BD31-442C0BA7FF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38200" y="6136921"/>
            <a:ext cx="1450756" cy="352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6564862"/>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a:extLst>
              <a:ext uri="{FF2B5EF4-FFF2-40B4-BE49-F238E27FC236}">
                <a16:creationId xmlns:a16="http://schemas.microsoft.com/office/drawing/2014/main" id="{4C4DF8CF-519F-43CD-85DF-C70DA635BC8A}"/>
              </a:ext>
            </a:extLst>
          </p:cNvPr>
          <p:cNvSpPr>
            <a:spLocks noGrp="1"/>
          </p:cNvSpPr>
          <p:nvPr>
            <p:ph type="title"/>
          </p:nvPr>
        </p:nvSpPr>
        <p:spPr/>
        <p:txBody>
          <a:bodyPr/>
          <a:lstStyle/>
          <a:p>
            <a:r>
              <a:rPr lang="zh-CN" altLang="en-US" dirty="0">
                <a:solidFill>
                  <a:srgbClr val="0033CC"/>
                </a:solidFill>
              </a:rPr>
              <a:t>三个主要问题</a:t>
            </a:r>
          </a:p>
        </p:txBody>
      </p:sp>
      <p:sp>
        <p:nvSpPr>
          <p:cNvPr id="57347" name="内容占位符 2">
            <a:extLst>
              <a:ext uri="{FF2B5EF4-FFF2-40B4-BE49-F238E27FC236}">
                <a16:creationId xmlns:a16="http://schemas.microsoft.com/office/drawing/2014/main" id="{176AA595-DC3D-4DD9-823F-709AC8C14341}"/>
              </a:ext>
            </a:extLst>
          </p:cNvPr>
          <p:cNvSpPr>
            <a:spLocks noGrp="1"/>
          </p:cNvSpPr>
          <p:nvPr>
            <p:ph idx="1"/>
          </p:nvPr>
        </p:nvSpPr>
        <p:spPr>
          <a:xfrm>
            <a:off x="838202" y="1102733"/>
            <a:ext cx="4827946" cy="5335245"/>
          </a:xfrm>
        </p:spPr>
        <p:txBody>
          <a:bodyPr>
            <a:normAutofit/>
          </a:bodyPr>
          <a:lstStyle/>
          <a:p>
            <a:pPr>
              <a:lnSpc>
                <a:spcPct val="150000"/>
              </a:lnSpc>
              <a:spcBef>
                <a:spcPts val="0"/>
              </a:spcBef>
              <a:defRPr/>
            </a:pPr>
            <a:r>
              <a:rPr lang="zh-CN" altLang="en-US" b="1" dirty="0">
                <a:solidFill>
                  <a:srgbClr val="0033CC"/>
                </a:solidFill>
              </a:rPr>
              <a:t>不同时相</a:t>
            </a:r>
            <a:r>
              <a:rPr lang="en-US" altLang="zh-CN" b="1" dirty="0">
                <a:solidFill>
                  <a:srgbClr val="0033CC"/>
                </a:solidFill>
              </a:rPr>
              <a:t>Cyclin-</a:t>
            </a:r>
            <a:r>
              <a:rPr lang="en-US" altLang="zh-CN" b="1" dirty="0" err="1">
                <a:solidFill>
                  <a:srgbClr val="0033CC"/>
                </a:solidFill>
              </a:rPr>
              <a:t>Cdk</a:t>
            </a:r>
            <a:r>
              <a:rPr lang="zh-CN" altLang="en-US" b="1" dirty="0">
                <a:solidFill>
                  <a:srgbClr val="0033CC"/>
                </a:solidFill>
              </a:rPr>
              <a:t>复合物活性调控及其用机制？</a:t>
            </a:r>
            <a:endParaRPr lang="en-US" altLang="zh-CN" b="1" dirty="0">
              <a:solidFill>
                <a:srgbClr val="0033CC"/>
              </a:solidFill>
            </a:endParaRPr>
          </a:p>
          <a:p>
            <a:pPr>
              <a:lnSpc>
                <a:spcPct val="150000"/>
              </a:lnSpc>
              <a:spcBef>
                <a:spcPts val="0"/>
              </a:spcBef>
              <a:defRPr/>
            </a:pPr>
            <a:endParaRPr lang="en-US" altLang="zh-CN" b="1" dirty="0">
              <a:solidFill>
                <a:srgbClr val="0033CC"/>
              </a:solidFill>
            </a:endParaRPr>
          </a:p>
          <a:p>
            <a:pPr>
              <a:lnSpc>
                <a:spcPct val="150000"/>
              </a:lnSpc>
              <a:spcBef>
                <a:spcPts val="0"/>
              </a:spcBef>
              <a:defRPr/>
            </a:pPr>
            <a:r>
              <a:rPr lang="zh-CN" altLang="en-US" b="1" dirty="0"/>
              <a:t>如何保证每个细胞周期</a:t>
            </a:r>
            <a:r>
              <a:rPr lang="en-US" altLang="zh-CN" b="1" dirty="0"/>
              <a:t>DNA</a:t>
            </a:r>
            <a:r>
              <a:rPr lang="zh-CN" altLang="en-US" b="1" dirty="0"/>
              <a:t>只在</a:t>
            </a:r>
            <a:r>
              <a:rPr lang="en-US" altLang="zh-CN" b="1" dirty="0"/>
              <a:t>S</a:t>
            </a:r>
            <a:r>
              <a:rPr lang="zh-CN" altLang="en-US" b="1" dirty="0"/>
              <a:t>期复制一次？</a:t>
            </a:r>
            <a:endParaRPr lang="en-US" altLang="zh-CN" b="1" dirty="0"/>
          </a:p>
          <a:p>
            <a:pPr>
              <a:lnSpc>
                <a:spcPct val="150000"/>
              </a:lnSpc>
              <a:spcBef>
                <a:spcPts val="0"/>
              </a:spcBef>
              <a:defRPr/>
            </a:pPr>
            <a:endParaRPr lang="en-US" altLang="zh-CN" b="1" dirty="0"/>
          </a:p>
          <a:p>
            <a:pPr>
              <a:lnSpc>
                <a:spcPct val="150000"/>
              </a:lnSpc>
              <a:spcBef>
                <a:spcPts val="0"/>
              </a:spcBef>
              <a:defRPr/>
            </a:pPr>
            <a:r>
              <a:rPr lang="zh-CN" altLang="en-US" b="1" dirty="0"/>
              <a:t>检验点如何发挥作用？</a:t>
            </a:r>
          </a:p>
        </p:txBody>
      </p:sp>
      <p:sp>
        <p:nvSpPr>
          <p:cNvPr id="6" name="矩形 5">
            <a:extLst>
              <a:ext uri="{FF2B5EF4-FFF2-40B4-BE49-F238E27FC236}">
                <a16:creationId xmlns:a16="http://schemas.microsoft.com/office/drawing/2014/main" id="{263A0546-D6B0-45A1-B6E5-BDBCF3DA7506}"/>
              </a:ext>
            </a:extLst>
          </p:cNvPr>
          <p:cNvSpPr>
            <a:spLocks noChangeArrowheads="1"/>
          </p:cNvSpPr>
          <p:nvPr/>
        </p:nvSpPr>
        <p:spPr bwMode="auto">
          <a:xfrm>
            <a:off x="0" y="5930747"/>
            <a:ext cx="12192000" cy="830997"/>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zh-CN" sz="2400" b="1" dirty="0">
                <a:solidFill>
                  <a:schemeClr val="bg1"/>
                </a:solidFill>
                <a:latin typeface="Arial" panose="020B0604020202020204" pitchFamily="34" charset="0"/>
                <a:cs typeface="Arial" panose="020B0604020202020204" pitchFamily="34" charset="0"/>
              </a:rPr>
              <a:t>Cell cycle transitions are regulated by </a:t>
            </a:r>
            <a:r>
              <a:rPr lang="en-US" altLang="zh-CN" sz="2400" b="1" dirty="0">
                <a:solidFill>
                  <a:srgbClr val="FFFF00"/>
                </a:solidFill>
                <a:latin typeface="Arial" panose="020B0604020202020204" pitchFamily="34" charset="0"/>
                <a:cs typeface="Arial" panose="020B0604020202020204" pitchFamily="34" charset="0"/>
              </a:rPr>
              <a:t>cyclin-CDK protein kinases</a:t>
            </a:r>
            <a:r>
              <a:rPr lang="en-US" altLang="zh-CN" sz="2400" b="1" dirty="0">
                <a:solidFill>
                  <a:schemeClr val="bg1"/>
                </a:solidFill>
                <a:latin typeface="Arial" panose="020B0604020202020204" pitchFamily="34" charset="0"/>
                <a:cs typeface="Arial" panose="020B0604020202020204" pitchFamily="34" charset="0"/>
              </a:rPr>
              <a:t>, </a:t>
            </a:r>
            <a:r>
              <a:rPr lang="en-US" altLang="zh-CN" sz="2400" b="1" dirty="0">
                <a:solidFill>
                  <a:srgbClr val="FFFF00"/>
                </a:solidFill>
                <a:latin typeface="Arial" panose="020B0604020202020204" pitchFamily="34" charset="0"/>
                <a:cs typeface="Arial" panose="020B0604020202020204" pitchFamily="34" charset="0"/>
              </a:rPr>
              <a:t>protein  phosphatases</a:t>
            </a:r>
            <a:r>
              <a:rPr lang="en-US" altLang="zh-CN" sz="2400" b="1" dirty="0">
                <a:solidFill>
                  <a:schemeClr val="bg1"/>
                </a:solidFill>
                <a:latin typeface="Arial" panose="020B0604020202020204" pitchFamily="34" charset="0"/>
                <a:cs typeface="Arial" panose="020B0604020202020204" pitchFamily="34" charset="0"/>
              </a:rPr>
              <a:t>, and </a:t>
            </a:r>
            <a:r>
              <a:rPr lang="en-US" altLang="zh-CN" sz="2400" b="1" dirty="0">
                <a:solidFill>
                  <a:srgbClr val="FFFF00"/>
                </a:solidFill>
                <a:latin typeface="Arial" panose="020B0604020202020204" pitchFamily="34" charset="0"/>
                <a:cs typeface="Arial" panose="020B0604020202020204" pitchFamily="34" charset="0"/>
              </a:rPr>
              <a:t>ubiquitin-protein ligases</a:t>
            </a:r>
            <a:endParaRPr lang="zh-CN" altLang="en-US" sz="2400" b="1" dirty="0">
              <a:solidFill>
                <a:srgbClr val="FFFF00"/>
              </a:solidFill>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E2925FAE-09A9-4F45-847B-CEEA5BD6C0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0010" y="1986971"/>
            <a:ext cx="4473788" cy="2880000"/>
          </a:xfrm>
          <a:prstGeom prst="rect">
            <a:avLst/>
          </a:prstGeom>
        </p:spPr>
      </p:pic>
    </p:spTree>
    <p:extLst>
      <p:ext uri="{BB962C8B-B14F-4D97-AF65-F5344CB8AC3E}">
        <p14:creationId xmlns:p14="http://schemas.microsoft.com/office/powerpoint/2010/main" val="212600042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a:extLst>
              <a:ext uri="{FF2B5EF4-FFF2-40B4-BE49-F238E27FC236}">
                <a16:creationId xmlns:a16="http://schemas.microsoft.com/office/drawing/2014/main" id="{F5D6C827-173B-4DEE-A059-EA66E20D7578}"/>
              </a:ext>
            </a:extLst>
          </p:cNvPr>
          <p:cNvSpPr>
            <a:spLocks noGrp="1"/>
          </p:cNvSpPr>
          <p:nvPr>
            <p:ph idx="1"/>
          </p:nvPr>
        </p:nvSpPr>
        <p:spPr/>
        <p:txBody>
          <a:bodyPr/>
          <a:lstStyle/>
          <a:p>
            <a:pPr>
              <a:lnSpc>
                <a:spcPct val="150000"/>
              </a:lnSpc>
            </a:pPr>
            <a:r>
              <a:rPr lang="en-US" altLang="zh-CN" b="1" dirty="0">
                <a:solidFill>
                  <a:srgbClr val="FF0000"/>
                </a:solidFill>
              </a:rPr>
              <a:t>CDK1</a:t>
            </a:r>
            <a:r>
              <a:rPr lang="en-US" altLang="zh-CN" dirty="0"/>
              <a:t> = </a:t>
            </a:r>
            <a:r>
              <a:rPr lang="en-US" altLang="zh-CN" b="1" dirty="0"/>
              <a:t>MPF</a:t>
            </a:r>
            <a:r>
              <a:rPr lang="en-US" altLang="zh-CN" dirty="0"/>
              <a:t> = </a:t>
            </a:r>
            <a:r>
              <a:rPr lang="en-US" altLang="zh-CN" b="1" dirty="0">
                <a:solidFill>
                  <a:srgbClr val="0033CC"/>
                </a:solidFill>
              </a:rPr>
              <a:t>p34</a:t>
            </a:r>
            <a:r>
              <a:rPr lang="en-US" altLang="zh-CN" b="1" baseline="30000" dirty="0">
                <a:solidFill>
                  <a:srgbClr val="0033CC"/>
                </a:solidFill>
              </a:rPr>
              <a:t>cdc2</a:t>
            </a:r>
            <a:r>
              <a:rPr lang="en-US" altLang="zh-CN" b="1" dirty="0">
                <a:solidFill>
                  <a:srgbClr val="0033CC"/>
                </a:solidFill>
              </a:rPr>
              <a:t>/p34</a:t>
            </a:r>
            <a:r>
              <a:rPr lang="en-US" altLang="zh-CN" b="1" baseline="30000" dirty="0">
                <a:solidFill>
                  <a:srgbClr val="0033CC"/>
                </a:solidFill>
              </a:rPr>
              <a:t>cdc28 </a:t>
            </a:r>
            <a:r>
              <a:rPr lang="en-US" altLang="zh-CN" b="1" dirty="0">
                <a:solidFill>
                  <a:srgbClr val="0033CC"/>
                </a:solidFill>
              </a:rPr>
              <a:t>+ cyclin B</a:t>
            </a:r>
          </a:p>
          <a:p>
            <a:pPr>
              <a:lnSpc>
                <a:spcPct val="150000"/>
              </a:lnSpc>
            </a:pPr>
            <a:r>
              <a:rPr lang="en-US" altLang="zh-CN" b="1" dirty="0"/>
              <a:t>CDK1 </a:t>
            </a:r>
            <a:r>
              <a:rPr lang="zh-CN" altLang="en-US" b="1" dirty="0"/>
              <a:t>活性和</a:t>
            </a:r>
            <a:r>
              <a:rPr lang="en-US" altLang="zh-CN" b="1" dirty="0"/>
              <a:t>cyclin B </a:t>
            </a:r>
            <a:r>
              <a:rPr lang="zh-CN" altLang="en-US" b="1" dirty="0"/>
              <a:t>含量的关系</a:t>
            </a:r>
          </a:p>
        </p:txBody>
      </p:sp>
      <p:pic>
        <p:nvPicPr>
          <p:cNvPr id="48132" name="Picture 5" descr="imagepage7">
            <a:extLst>
              <a:ext uri="{FF2B5EF4-FFF2-40B4-BE49-F238E27FC236}">
                <a16:creationId xmlns:a16="http://schemas.microsoft.com/office/drawing/2014/main" id="{D3F5CCD2-B7F6-4075-9446-FE0FE51CE2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32504" y="3101543"/>
            <a:ext cx="6526993"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232C45C8-3725-4069-9CD6-5A9B2A0CB596}"/>
              </a:ext>
            </a:extLst>
          </p:cNvPr>
          <p:cNvSpPr/>
          <p:nvPr/>
        </p:nvSpPr>
        <p:spPr>
          <a:xfrm>
            <a:off x="80211" y="6106075"/>
            <a:ext cx="12031579"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13-7 cyclin B </a:t>
            </a:r>
            <a:r>
              <a:rPr lang="zh-CN" altLang="en-US" sz="1600" b="1" dirty="0">
                <a:solidFill>
                  <a:srgbClr val="0033CC"/>
                </a:solidFill>
                <a:latin typeface="Arial" panose="020B0604020202020204" pitchFamily="34" charset="0"/>
                <a:ea typeface="微软雅黑" panose="020B0503020204020204" pitchFamily="34" charset="-122"/>
              </a:rPr>
              <a:t>在</a:t>
            </a:r>
            <a:r>
              <a:rPr lang="en-US" altLang="zh-CN" sz="1600" b="1" dirty="0">
                <a:solidFill>
                  <a:srgbClr val="0033CC"/>
                </a:solidFill>
                <a:latin typeface="Arial" panose="020B0604020202020204" pitchFamily="34" charset="0"/>
                <a:ea typeface="微软雅黑" panose="020B0503020204020204" pitchFamily="34" charset="-122"/>
              </a:rPr>
              <a:t>CDK1 </a:t>
            </a:r>
            <a:r>
              <a:rPr lang="zh-CN" altLang="en-US" sz="1600" b="1" dirty="0">
                <a:solidFill>
                  <a:srgbClr val="0033CC"/>
                </a:solidFill>
                <a:latin typeface="Arial" panose="020B0604020202020204" pitchFamily="34" charset="0"/>
                <a:ea typeface="微软雅黑" panose="020B0503020204020204" pitchFamily="34" charset="-122"/>
              </a:rPr>
              <a:t>活性调节过程中的作用</a:t>
            </a:r>
          </a:p>
          <a:p>
            <a:pPr algn="ctr">
              <a:lnSpc>
                <a:spcPts val="2400"/>
              </a:lnSpc>
            </a:pPr>
            <a:r>
              <a:rPr lang="en-US" altLang="zh-CN" sz="1400" dirty="0">
                <a:latin typeface="Arial" panose="020B0604020202020204" pitchFamily="34" charset="0"/>
                <a:ea typeface="微软雅黑" panose="020B0503020204020204" pitchFamily="34" charset="-122"/>
              </a:rPr>
              <a:t>CDK1 </a:t>
            </a:r>
            <a:r>
              <a:rPr lang="zh-CN" altLang="en-US" sz="1400" dirty="0">
                <a:latin typeface="Arial" panose="020B0604020202020204" pitchFamily="34" charset="0"/>
                <a:ea typeface="微软雅黑" panose="020B0503020204020204" pitchFamily="34" charset="-122"/>
              </a:rPr>
              <a:t>活性首先依赖于</a:t>
            </a:r>
            <a:r>
              <a:rPr lang="en-US" altLang="zh-CN" sz="1400" dirty="0">
                <a:latin typeface="Arial" panose="020B0604020202020204" pitchFamily="34" charset="0"/>
                <a:ea typeface="微软雅黑" panose="020B0503020204020204" pitchFamily="34" charset="-122"/>
              </a:rPr>
              <a:t>cyclin B </a:t>
            </a:r>
            <a:r>
              <a:rPr lang="zh-CN" altLang="en-US" sz="1400" dirty="0">
                <a:latin typeface="Arial" panose="020B0604020202020204" pitchFamily="34" charset="0"/>
                <a:ea typeface="微软雅黑" panose="020B0503020204020204" pitchFamily="34" charset="-122"/>
              </a:rPr>
              <a:t>含量的积累。</a:t>
            </a:r>
            <a:r>
              <a:rPr lang="en-US" altLang="zh-CN" sz="1400" dirty="0">
                <a:latin typeface="Arial" panose="020B0604020202020204" pitchFamily="34" charset="0"/>
                <a:ea typeface="微软雅黑" panose="020B0503020204020204" pitchFamily="34" charset="-122"/>
              </a:rPr>
              <a:t>cyclin B </a:t>
            </a:r>
            <a:r>
              <a:rPr lang="zh-CN" altLang="en-US" sz="1400" dirty="0">
                <a:latin typeface="Arial" panose="020B0604020202020204" pitchFamily="34" charset="0"/>
                <a:ea typeface="微软雅黑" panose="020B0503020204020204" pitchFamily="34" charset="-122"/>
              </a:rPr>
              <a:t>的含量达到一定值并与</a:t>
            </a:r>
            <a:r>
              <a:rPr lang="en-US" altLang="zh-CN" sz="1400" dirty="0">
                <a:latin typeface="Arial" panose="020B0604020202020204" pitchFamily="34" charset="0"/>
                <a:ea typeface="微软雅黑" panose="020B0503020204020204" pitchFamily="34" charset="-122"/>
              </a:rPr>
              <a:t>CDK </a:t>
            </a:r>
            <a:r>
              <a:rPr lang="zh-CN" altLang="en-US" sz="1400" dirty="0">
                <a:latin typeface="Arial" panose="020B0604020202020204" pitchFamily="34" charset="0"/>
                <a:ea typeface="微软雅黑" panose="020B0503020204020204" pitchFamily="34" charset="-122"/>
              </a:rPr>
              <a:t>蛋白结合，同时在其他一些因素的调节下，逐渐表现出最高激酶活性</a:t>
            </a:r>
          </a:p>
        </p:txBody>
      </p:sp>
      <p:sp>
        <p:nvSpPr>
          <p:cNvPr id="3" name="标题 2">
            <a:extLst>
              <a:ext uri="{FF2B5EF4-FFF2-40B4-BE49-F238E27FC236}">
                <a16:creationId xmlns:a16="http://schemas.microsoft.com/office/drawing/2014/main" id="{5F196EE2-20D7-41A1-8E93-8255B2DE48F7}"/>
              </a:ext>
            </a:extLst>
          </p:cNvPr>
          <p:cNvSpPr>
            <a:spLocks noGrp="1"/>
          </p:cNvSpPr>
          <p:nvPr>
            <p:ph type="title"/>
          </p:nvPr>
        </p:nvSpPr>
        <p:spPr/>
        <p:txBody>
          <a:bodyPr/>
          <a:lstStyle/>
          <a:p>
            <a:r>
              <a:rPr lang="zh-CN" altLang="en-US" dirty="0"/>
              <a:t>（一）</a:t>
            </a:r>
            <a:r>
              <a:rPr lang="en-US" altLang="zh-CN" dirty="0"/>
              <a:t>G</a:t>
            </a:r>
            <a:r>
              <a:rPr lang="en-US" altLang="zh-CN" baseline="-25000" dirty="0"/>
              <a:t>2</a:t>
            </a:r>
            <a:r>
              <a:rPr lang="en-US" altLang="zh-CN" dirty="0"/>
              <a:t>/M </a:t>
            </a:r>
            <a:r>
              <a:rPr lang="zh-CN" altLang="en-US" dirty="0"/>
              <a:t>期转化与</a:t>
            </a:r>
            <a:r>
              <a:rPr lang="en-US" altLang="zh-CN" dirty="0"/>
              <a:t>CDK1 </a:t>
            </a:r>
            <a:r>
              <a:rPr lang="zh-CN" altLang="en-US" dirty="0"/>
              <a:t>的关键性调控作用</a:t>
            </a:r>
          </a:p>
        </p:txBody>
      </p:sp>
      <p:pic>
        <p:nvPicPr>
          <p:cNvPr id="8" name="图片 7">
            <a:extLst>
              <a:ext uri="{FF2B5EF4-FFF2-40B4-BE49-F238E27FC236}">
                <a16:creationId xmlns:a16="http://schemas.microsoft.com/office/drawing/2014/main" id="{277E58CE-41EB-41F9-A296-F5773E10DD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1085" y="195717"/>
            <a:ext cx="2796115" cy="1800000"/>
          </a:xfrm>
          <a:prstGeom prst="rect">
            <a:avLst/>
          </a:prstGeom>
          <a:ln>
            <a:solidFill>
              <a:srgbClr val="0033CC"/>
            </a:solidFill>
          </a:ln>
        </p:spPr>
      </p:pic>
    </p:spTree>
    <p:extLst>
      <p:ext uri="{BB962C8B-B14F-4D97-AF65-F5344CB8AC3E}">
        <p14:creationId xmlns:p14="http://schemas.microsoft.com/office/powerpoint/2010/main" val="1928857911"/>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ED58B71-C167-4D6A-B0C3-3FE5CB806C7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46675" y="1392885"/>
            <a:ext cx="4844257" cy="52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2" name="Picture 11">
            <a:extLst>
              <a:ext uri="{FF2B5EF4-FFF2-40B4-BE49-F238E27FC236}">
                <a16:creationId xmlns:a16="http://schemas.microsoft.com/office/drawing/2014/main" id="{74708D81-6ADA-4F39-B6A1-0CE7B63F578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068" y="1265463"/>
            <a:ext cx="645173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8" name="Rectangle 12">
            <a:extLst>
              <a:ext uri="{FF2B5EF4-FFF2-40B4-BE49-F238E27FC236}">
                <a16:creationId xmlns:a16="http://schemas.microsoft.com/office/drawing/2014/main" id="{9F6DBC22-13B1-4B96-A49D-DF3B17C44F58}"/>
              </a:ext>
            </a:extLst>
          </p:cNvPr>
          <p:cNvSpPr>
            <a:spLocks noChangeArrowheads="1"/>
          </p:cNvSpPr>
          <p:nvPr/>
        </p:nvSpPr>
        <p:spPr bwMode="auto">
          <a:xfrm>
            <a:off x="142475" y="6058161"/>
            <a:ext cx="6757262" cy="590724"/>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lnSpc>
                <a:spcPts val="3783"/>
              </a:lnSpc>
              <a:spcBef>
                <a:spcPct val="0"/>
              </a:spcBef>
              <a:buNone/>
            </a:pPr>
            <a:r>
              <a:rPr lang="en-US" altLang="zh-CN" sz="2400" b="1" dirty="0">
                <a:solidFill>
                  <a:srgbClr val="FFFFFF"/>
                </a:solidFill>
                <a:ea typeface="微软雅黑" panose="020B0503020204020204" pitchFamily="34" charset="-122"/>
                <a:cs typeface="Arial" panose="020B0604020202020204" pitchFamily="34" charset="0"/>
              </a:rPr>
              <a:t>MPF</a:t>
            </a:r>
            <a:r>
              <a:rPr lang="zh-CN" altLang="en-US" sz="2400" b="1" dirty="0">
                <a:solidFill>
                  <a:srgbClr val="FFFFFF"/>
                </a:solidFill>
                <a:ea typeface="微软雅黑" panose="020B0503020204020204" pitchFamily="34" charset="-122"/>
                <a:cs typeface="Arial" panose="020B0604020202020204" pitchFamily="34" charset="0"/>
              </a:rPr>
              <a:t>活性</a:t>
            </a:r>
            <a:r>
              <a:rPr lang="zh-CN" altLang="en-US" sz="2400" b="1" dirty="0">
                <a:solidFill>
                  <a:srgbClr val="FFFF00"/>
                </a:solidFill>
                <a:ea typeface="微软雅黑" panose="020B0503020204020204" pitchFamily="34" charset="-122"/>
                <a:cs typeface="Arial" panose="020B0604020202020204" pitchFamily="34" charset="0"/>
              </a:rPr>
              <a:t>如何调节？其它时相进程如何推动？</a:t>
            </a:r>
          </a:p>
        </p:txBody>
      </p:sp>
      <p:sp>
        <p:nvSpPr>
          <p:cNvPr id="51204" name="标题 1">
            <a:extLst>
              <a:ext uri="{FF2B5EF4-FFF2-40B4-BE49-F238E27FC236}">
                <a16:creationId xmlns:a16="http://schemas.microsoft.com/office/drawing/2014/main" id="{A0354FF8-DB6A-4F48-8A69-75D331E7E502}"/>
              </a:ext>
            </a:extLst>
          </p:cNvPr>
          <p:cNvSpPr>
            <a:spLocks noGrp="1"/>
          </p:cNvSpPr>
          <p:nvPr>
            <p:ph type="title"/>
          </p:nvPr>
        </p:nvSpPr>
        <p:spPr/>
        <p:txBody>
          <a:bodyPr/>
          <a:lstStyle/>
          <a:p>
            <a:r>
              <a:rPr lang="en-US" altLang="zh-CN" sz="3186" dirty="0"/>
              <a:t>MPF</a:t>
            </a:r>
            <a:r>
              <a:rPr lang="zh-CN" altLang="en-US" sz="3186" dirty="0"/>
              <a:t>（</a:t>
            </a:r>
            <a:r>
              <a:rPr lang="en-US" altLang="zh-CN" sz="3186" dirty="0"/>
              <a:t>CDK1</a:t>
            </a:r>
            <a:r>
              <a:rPr lang="zh-CN" altLang="en-US" sz="3186" dirty="0"/>
              <a:t>）启动细胞从</a:t>
            </a:r>
            <a:r>
              <a:rPr lang="en-US" altLang="zh-CN" sz="3186" dirty="0"/>
              <a:t>G</a:t>
            </a:r>
            <a:r>
              <a:rPr lang="en-US" altLang="zh-CN" sz="3186" baseline="-25000" dirty="0"/>
              <a:t>2</a:t>
            </a:r>
            <a:r>
              <a:rPr lang="zh-CN" altLang="en-US" sz="3186" dirty="0"/>
              <a:t>期进入</a:t>
            </a:r>
            <a:r>
              <a:rPr lang="en-US" altLang="zh-CN" sz="3186" dirty="0"/>
              <a:t>M</a:t>
            </a:r>
            <a:r>
              <a:rPr lang="zh-CN" altLang="en-US" sz="3186" dirty="0"/>
              <a:t>期的相关事件</a:t>
            </a:r>
          </a:p>
        </p:txBody>
      </p:sp>
    </p:spTree>
    <p:extLst>
      <p:ext uri="{BB962C8B-B14F-4D97-AF65-F5344CB8AC3E}">
        <p14:creationId xmlns:p14="http://schemas.microsoft.com/office/powerpoint/2010/main" val="77127629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5548"/>
                                        </p:tgtEl>
                                        <p:attrNameLst>
                                          <p:attrName>style.visibility</p:attrName>
                                        </p:attrNameLst>
                                      </p:cBhvr>
                                      <p:to>
                                        <p:strVal val="visible"/>
                                      </p:to>
                                    </p:set>
                                    <p:animEffect transition="in" filter="fade">
                                      <p:cBhvr>
                                        <p:cTn id="7" dur="500"/>
                                        <p:tgtEl>
                                          <p:spTgt spid="65548"/>
                                        </p:tgtEl>
                                      </p:cBhvr>
                                    </p:animEffect>
                                    <p:anim calcmode="lin" valueType="num">
                                      <p:cBhvr>
                                        <p:cTn id="8" dur="500" fill="hold"/>
                                        <p:tgtEl>
                                          <p:spTgt spid="65548"/>
                                        </p:tgtEl>
                                        <p:attrNameLst>
                                          <p:attrName>ppt_x</p:attrName>
                                        </p:attrNameLst>
                                      </p:cBhvr>
                                      <p:tavLst>
                                        <p:tav tm="0">
                                          <p:val>
                                            <p:strVal val="#ppt_x"/>
                                          </p:val>
                                        </p:tav>
                                        <p:tav tm="100000">
                                          <p:val>
                                            <p:strVal val="#ppt_x"/>
                                          </p:val>
                                        </p:tav>
                                      </p:tavLst>
                                    </p:anim>
                                    <p:anim calcmode="lin" valueType="num">
                                      <p:cBhvr>
                                        <p:cTn id="9" dur="500" fill="hold"/>
                                        <p:tgtEl>
                                          <p:spTgt spid="655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内容占位符 2">
            <a:extLst>
              <a:ext uri="{FF2B5EF4-FFF2-40B4-BE49-F238E27FC236}">
                <a16:creationId xmlns:a16="http://schemas.microsoft.com/office/drawing/2014/main" id="{DEDB1594-7539-4E53-957C-61BDF2B052D3}"/>
              </a:ext>
            </a:extLst>
          </p:cNvPr>
          <p:cNvSpPr>
            <a:spLocks noGrp="1"/>
          </p:cNvSpPr>
          <p:nvPr>
            <p:ph idx="1"/>
          </p:nvPr>
        </p:nvSpPr>
        <p:spPr>
          <a:xfrm>
            <a:off x="824366" y="1219200"/>
            <a:ext cx="5684922" cy="5435604"/>
          </a:xfrm>
        </p:spPr>
        <p:txBody>
          <a:bodyPr>
            <a:normAutofit/>
          </a:bodyPr>
          <a:lstStyle/>
          <a:p>
            <a:pPr>
              <a:lnSpc>
                <a:spcPct val="150000"/>
              </a:lnSpc>
              <a:spcAft>
                <a:spcPts val="600"/>
              </a:spcAft>
            </a:pPr>
            <a:r>
              <a:rPr lang="en-US" altLang="zh-CN" sz="2000" b="1" dirty="0">
                <a:solidFill>
                  <a:srgbClr val="0033CC"/>
                </a:solidFill>
              </a:rPr>
              <a:t>Cyclin </a:t>
            </a:r>
            <a:r>
              <a:rPr lang="zh-CN" altLang="en-US" sz="2000" b="1" dirty="0">
                <a:solidFill>
                  <a:srgbClr val="0033CC"/>
                </a:solidFill>
              </a:rPr>
              <a:t>的合成与降解：</a:t>
            </a:r>
            <a:r>
              <a:rPr lang="zh-CN" altLang="en-US" sz="2000" dirty="0"/>
              <a:t>周期蛋白与</a:t>
            </a:r>
            <a:r>
              <a:rPr lang="en-US" altLang="zh-CN" sz="2000" dirty="0"/>
              <a:t>CDK </a:t>
            </a:r>
            <a:r>
              <a:rPr lang="zh-CN" altLang="en-US" sz="2000" dirty="0"/>
              <a:t>结合是激活</a:t>
            </a:r>
            <a:r>
              <a:rPr lang="en-US" altLang="zh-CN" sz="2000" dirty="0"/>
              <a:t>CDK </a:t>
            </a:r>
            <a:r>
              <a:rPr lang="zh-CN" altLang="en-US" sz="2000" dirty="0"/>
              <a:t>活性的先决条件</a:t>
            </a:r>
          </a:p>
          <a:p>
            <a:pPr>
              <a:lnSpc>
                <a:spcPct val="150000"/>
              </a:lnSpc>
              <a:spcAft>
                <a:spcPts val="600"/>
              </a:spcAft>
            </a:pPr>
            <a:r>
              <a:rPr lang="en-US" altLang="zh-CN" sz="2000" b="1" dirty="0">
                <a:solidFill>
                  <a:srgbClr val="0033CC"/>
                </a:solidFill>
              </a:rPr>
              <a:t>CDK</a:t>
            </a:r>
            <a:r>
              <a:rPr lang="zh-CN" altLang="en-US" sz="2000" b="1" dirty="0">
                <a:solidFill>
                  <a:srgbClr val="0033CC"/>
                </a:solidFill>
              </a:rPr>
              <a:t>活化激酶（</a:t>
            </a:r>
            <a:r>
              <a:rPr lang="en-US" altLang="zh-CN" sz="2000" b="1" dirty="0">
                <a:solidFill>
                  <a:srgbClr val="0033CC"/>
                </a:solidFill>
              </a:rPr>
              <a:t>CDK-activating kinase, CAK</a:t>
            </a:r>
            <a:r>
              <a:rPr lang="zh-CN" altLang="en-US" sz="2000" b="1" dirty="0">
                <a:solidFill>
                  <a:srgbClr val="0033CC"/>
                </a:solidFill>
              </a:rPr>
              <a:t>）的激活</a:t>
            </a:r>
          </a:p>
          <a:p>
            <a:pPr lvl="1">
              <a:lnSpc>
                <a:spcPct val="150000"/>
              </a:lnSpc>
              <a:spcAft>
                <a:spcPts val="600"/>
              </a:spcAft>
            </a:pPr>
            <a:r>
              <a:rPr lang="en-US" altLang="zh-CN" sz="1800" b="1" dirty="0" err="1"/>
              <a:t>Thr</a:t>
            </a:r>
            <a:r>
              <a:rPr lang="en-US" altLang="zh-CN" sz="1800" b="1" dirty="0"/>
              <a:t> 160/161</a:t>
            </a:r>
            <a:r>
              <a:rPr lang="zh-CN" altLang="en-US" sz="1800" b="1" dirty="0"/>
              <a:t>的磷酸化</a:t>
            </a:r>
          </a:p>
          <a:p>
            <a:pPr>
              <a:lnSpc>
                <a:spcPct val="150000"/>
              </a:lnSpc>
              <a:spcAft>
                <a:spcPts val="600"/>
              </a:spcAft>
            </a:pPr>
            <a:r>
              <a:rPr lang="en-US" altLang="zh-CN" sz="2000" b="1" dirty="0">
                <a:solidFill>
                  <a:srgbClr val="0033CC"/>
                </a:solidFill>
              </a:rPr>
              <a:t>wee1/mik1</a:t>
            </a:r>
            <a:r>
              <a:rPr lang="zh-CN" altLang="en-US" sz="2000" b="1" dirty="0">
                <a:solidFill>
                  <a:srgbClr val="0033CC"/>
                </a:solidFill>
              </a:rPr>
              <a:t>和</a:t>
            </a:r>
            <a:r>
              <a:rPr lang="en-US" altLang="zh-CN" sz="2000" b="1" dirty="0">
                <a:solidFill>
                  <a:srgbClr val="0033CC"/>
                </a:solidFill>
              </a:rPr>
              <a:t>Cdc25C</a:t>
            </a:r>
            <a:r>
              <a:rPr lang="zh-CN" altLang="en-US" sz="2000" b="1" dirty="0">
                <a:solidFill>
                  <a:srgbClr val="0033CC"/>
                </a:solidFill>
              </a:rPr>
              <a:t>的磷酸化与去磷酸化作用</a:t>
            </a:r>
          </a:p>
          <a:p>
            <a:pPr lvl="1">
              <a:lnSpc>
                <a:spcPct val="150000"/>
              </a:lnSpc>
              <a:spcAft>
                <a:spcPts val="600"/>
              </a:spcAft>
            </a:pPr>
            <a:r>
              <a:rPr lang="en-US" altLang="zh-CN" sz="1800" b="1" dirty="0"/>
              <a:t>Thr14 / Tyr15</a:t>
            </a:r>
            <a:r>
              <a:rPr lang="zh-CN" altLang="en-US" sz="1800" b="1" dirty="0"/>
              <a:t>的磷酸化与去磷酸化</a:t>
            </a:r>
          </a:p>
          <a:p>
            <a:pPr>
              <a:lnSpc>
                <a:spcPct val="150000"/>
              </a:lnSpc>
              <a:spcAft>
                <a:spcPts val="600"/>
              </a:spcAft>
            </a:pPr>
            <a:r>
              <a:rPr lang="en-US" altLang="zh-CN" sz="2000" b="1" dirty="0">
                <a:solidFill>
                  <a:srgbClr val="0033CC"/>
                </a:solidFill>
              </a:rPr>
              <a:t>CKIs</a:t>
            </a:r>
            <a:r>
              <a:rPr lang="zh-CN" altLang="en-US" sz="2000" b="1" dirty="0">
                <a:solidFill>
                  <a:srgbClr val="0033CC"/>
                </a:solidFill>
              </a:rPr>
              <a:t>的结合与否</a:t>
            </a:r>
          </a:p>
          <a:p>
            <a:pPr>
              <a:lnSpc>
                <a:spcPct val="150000"/>
              </a:lnSpc>
              <a:spcAft>
                <a:spcPts val="600"/>
              </a:spcAft>
            </a:pPr>
            <a:endParaRPr lang="zh-CN" altLang="en-US" sz="2000" dirty="0"/>
          </a:p>
        </p:txBody>
      </p:sp>
      <p:sp>
        <p:nvSpPr>
          <p:cNvPr id="3" name="标题 2">
            <a:extLst>
              <a:ext uri="{FF2B5EF4-FFF2-40B4-BE49-F238E27FC236}">
                <a16:creationId xmlns:a16="http://schemas.microsoft.com/office/drawing/2014/main" id="{30027E0D-1950-4D3C-97DA-8AF604B86054}"/>
              </a:ext>
            </a:extLst>
          </p:cNvPr>
          <p:cNvSpPr>
            <a:spLocks noGrp="1"/>
          </p:cNvSpPr>
          <p:nvPr>
            <p:ph type="title"/>
          </p:nvPr>
        </p:nvSpPr>
        <p:spPr/>
        <p:txBody>
          <a:bodyPr/>
          <a:lstStyle/>
          <a:p>
            <a:r>
              <a:rPr lang="en-US" altLang="zh-CN" dirty="0"/>
              <a:t>CDK </a:t>
            </a:r>
            <a:r>
              <a:rPr lang="zh-CN" altLang="en-US" dirty="0"/>
              <a:t>活性受多种因素综合调节</a:t>
            </a:r>
          </a:p>
        </p:txBody>
      </p:sp>
      <p:pic>
        <p:nvPicPr>
          <p:cNvPr id="7" name="Picture 6" descr="imagepage8">
            <a:extLst>
              <a:ext uri="{FF2B5EF4-FFF2-40B4-BE49-F238E27FC236}">
                <a16:creationId xmlns:a16="http://schemas.microsoft.com/office/drawing/2014/main" id="{3C8DA4FD-985B-4173-8868-BE091DC1A19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23914" y="1449000"/>
            <a:ext cx="4863286"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C1393BCC-56A8-4799-91B9-C8AD755EFC09}"/>
              </a:ext>
            </a:extLst>
          </p:cNvPr>
          <p:cNvSpPr/>
          <p:nvPr/>
        </p:nvSpPr>
        <p:spPr>
          <a:xfrm>
            <a:off x="7462864" y="5934804"/>
            <a:ext cx="3985386"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13-8 CDK1 </a:t>
            </a:r>
            <a:r>
              <a:rPr lang="zh-CN" altLang="en-US" sz="1600" b="1" dirty="0">
                <a:solidFill>
                  <a:srgbClr val="0033CC"/>
                </a:solidFill>
                <a:latin typeface="Arial" panose="020B0604020202020204" pitchFamily="34" charset="0"/>
                <a:ea typeface="微软雅黑" panose="020B0503020204020204" pitchFamily="34" charset="-122"/>
              </a:rPr>
              <a:t>激酶活性综合调控示意图</a:t>
            </a:r>
          </a:p>
        </p:txBody>
      </p:sp>
    </p:spTree>
    <p:extLst>
      <p:ext uri="{BB962C8B-B14F-4D97-AF65-F5344CB8AC3E}">
        <p14:creationId xmlns:p14="http://schemas.microsoft.com/office/powerpoint/2010/main" val="3655195403"/>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5696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bg1"/>
                </a:solidFill>
                <a:latin typeface="微软雅黑" panose="020B0503020204020204" pitchFamily="34" charset="-122"/>
                <a:ea typeface="微软雅黑" panose="020B0503020204020204" pitchFamily="34" charset="-122"/>
              </a:rPr>
              <a:t>第一节</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细胞增殖调控</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
        <p:nvSpPr>
          <p:cNvPr id="12" name="TextBox 23">
            <a:extLst>
              <a:ext uri="{FF2B5EF4-FFF2-40B4-BE49-F238E27FC236}">
                <a16:creationId xmlns:a16="http://schemas.microsoft.com/office/drawing/2014/main" id="{CE505D88-CF14-4C6D-B3DF-52E07962A9B9}"/>
              </a:ext>
            </a:extLst>
          </p:cNvPr>
          <p:cNvSpPr txBox="1"/>
          <p:nvPr/>
        </p:nvSpPr>
        <p:spPr>
          <a:xfrm>
            <a:off x="5121256" y="2436284"/>
            <a:ext cx="284404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MPF</a:t>
            </a:r>
            <a:r>
              <a:rPr lang="zh-CN" altLang="en-US" sz="2000" b="1" dirty="0">
                <a:solidFill>
                  <a:prstClr val="black"/>
                </a:solidFill>
                <a:latin typeface="微软雅黑" pitchFamily="34" charset="-122"/>
                <a:ea typeface="微软雅黑" pitchFamily="34" charset="-122"/>
              </a:rPr>
              <a:t>的发现及其作用</a:t>
            </a:r>
          </a:p>
        </p:txBody>
      </p:sp>
      <p:sp>
        <p:nvSpPr>
          <p:cNvPr id="13" name="TextBox 24">
            <a:extLst>
              <a:ext uri="{FF2B5EF4-FFF2-40B4-BE49-F238E27FC236}">
                <a16:creationId xmlns:a16="http://schemas.microsoft.com/office/drawing/2014/main" id="{7ED93486-6718-4FF1-BB6C-8B8BCEDB1865}"/>
              </a:ext>
            </a:extLst>
          </p:cNvPr>
          <p:cNvSpPr txBox="1"/>
          <p:nvPr/>
        </p:nvSpPr>
        <p:spPr>
          <a:xfrm>
            <a:off x="5121256" y="3135315"/>
            <a:ext cx="47548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p34</a:t>
            </a:r>
            <a:r>
              <a:rPr lang="en-US" altLang="zh-CN" sz="2000" b="1" baseline="30000" dirty="0">
                <a:solidFill>
                  <a:prstClr val="black"/>
                </a:solidFill>
                <a:latin typeface="微软雅黑" pitchFamily="34" charset="-122"/>
                <a:ea typeface="微软雅黑" pitchFamily="34" charset="-122"/>
              </a:rPr>
              <a:t>cdc2</a:t>
            </a:r>
            <a:r>
              <a:rPr lang="zh-CN" altLang="en-US" sz="2000" b="1" dirty="0">
                <a:solidFill>
                  <a:prstClr val="black"/>
                </a:solidFill>
                <a:latin typeface="微软雅黑" pitchFamily="34" charset="-122"/>
                <a:ea typeface="微软雅黑" pitchFamily="34" charset="-122"/>
              </a:rPr>
              <a:t>激酶的发现及其与</a:t>
            </a:r>
            <a:r>
              <a:rPr lang="en-US" altLang="zh-CN" sz="2000" b="1" dirty="0">
                <a:solidFill>
                  <a:prstClr val="black"/>
                </a:solidFill>
                <a:latin typeface="微软雅黑" pitchFamily="34" charset="-122"/>
                <a:ea typeface="微软雅黑" pitchFamily="34" charset="-122"/>
              </a:rPr>
              <a:t>MPF</a:t>
            </a:r>
            <a:r>
              <a:rPr lang="zh-CN" altLang="en-US" sz="2000" b="1" dirty="0">
                <a:solidFill>
                  <a:prstClr val="black"/>
                </a:solidFill>
                <a:latin typeface="微软雅黑" pitchFamily="34" charset="-122"/>
                <a:ea typeface="微软雅黑" pitchFamily="34" charset="-122"/>
              </a:rPr>
              <a:t>的关系</a:t>
            </a:r>
          </a:p>
        </p:txBody>
      </p:sp>
      <p:sp>
        <p:nvSpPr>
          <p:cNvPr id="14" name="TextBox 25">
            <a:extLst>
              <a:ext uri="{FF2B5EF4-FFF2-40B4-BE49-F238E27FC236}">
                <a16:creationId xmlns:a16="http://schemas.microsoft.com/office/drawing/2014/main" id="{09EE0EAA-1BC2-4A59-AE59-5C732C75EBDD}"/>
              </a:ext>
            </a:extLst>
          </p:cNvPr>
          <p:cNvSpPr txBox="1"/>
          <p:nvPr/>
        </p:nvSpPr>
        <p:spPr>
          <a:xfrm>
            <a:off x="5121256" y="3834346"/>
            <a:ext cx="1499128"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周期蛋白</a:t>
            </a:r>
          </a:p>
        </p:txBody>
      </p:sp>
      <p:sp>
        <p:nvSpPr>
          <p:cNvPr id="15" name="TextBox 25">
            <a:extLst>
              <a:ext uri="{FF2B5EF4-FFF2-40B4-BE49-F238E27FC236}">
                <a16:creationId xmlns:a16="http://schemas.microsoft.com/office/drawing/2014/main" id="{D477E274-E1C7-4BF5-A6E8-3B17D45CDD53}"/>
              </a:ext>
            </a:extLst>
          </p:cNvPr>
          <p:cNvSpPr txBox="1"/>
          <p:nvPr/>
        </p:nvSpPr>
        <p:spPr>
          <a:xfrm>
            <a:off x="5121256" y="4533377"/>
            <a:ext cx="2864887"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en-US" altLang="zh-CN" sz="2000" b="1" dirty="0">
                <a:solidFill>
                  <a:prstClr val="black"/>
                </a:solidFill>
                <a:latin typeface="微软雅黑" pitchFamily="34" charset="-122"/>
                <a:ea typeface="微软雅黑" pitchFamily="34" charset="-122"/>
              </a:rPr>
              <a:t>CDK</a:t>
            </a:r>
            <a:r>
              <a:rPr lang="zh-CN" altLang="en-US" sz="2000" b="1" dirty="0">
                <a:solidFill>
                  <a:prstClr val="black"/>
                </a:solidFill>
                <a:latin typeface="微软雅黑" pitchFamily="34" charset="-122"/>
                <a:ea typeface="微软雅黑" pitchFamily="34" charset="-122"/>
              </a:rPr>
              <a:t>和</a:t>
            </a:r>
            <a:r>
              <a:rPr lang="en-US" altLang="zh-CN" sz="2000" b="1" dirty="0">
                <a:solidFill>
                  <a:prstClr val="black"/>
                </a:solidFill>
                <a:latin typeface="微软雅黑" pitchFamily="34" charset="-122"/>
                <a:ea typeface="微软雅黑" pitchFamily="34" charset="-122"/>
              </a:rPr>
              <a:t>CDK</a:t>
            </a:r>
            <a:r>
              <a:rPr lang="zh-CN" altLang="en-US" sz="2000" b="1" dirty="0">
                <a:solidFill>
                  <a:prstClr val="black"/>
                </a:solidFill>
                <a:latin typeface="微软雅黑" pitchFamily="34" charset="-122"/>
                <a:ea typeface="微软雅黑" pitchFamily="34" charset="-122"/>
              </a:rPr>
              <a:t>抑制因子</a:t>
            </a:r>
          </a:p>
        </p:txBody>
      </p:sp>
      <p:sp>
        <p:nvSpPr>
          <p:cNvPr id="16" name="TextBox 25">
            <a:extLst>
              <a:ext uri="{FF2B5EF4-FFF2-40B4-BE49-F238E27FC236}">
                <a16:creationId xmlns:a16="http://schemas.microsoft.com/office/drawing/2014/main" id="{97AAA975-D747-4969-95A3-276BC4C61639}"/>
              </a:ext>
            </a:extLst>
          </p:cNvPr>
          <p:cNvSpPr txBox="1"/>
          <p:nvPr/>
        </p:nvSpPr>
        <p:spPr>
          <a:xfrm>
            <a:off x="5124227" y="5232408"/>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细胞周期运转调控</a:t>
            </a:r>
          </a:p>
        </p:txBody>
      </p:sp>
      <p:sp>
        <p:nvSpPr>
          <p:cNvPr id="17" name="TextBox 25">
            <a:extLst>
              <a:ext uri="{FF2B5EF4-FFF2-40B4-BE49-F238E27FC236}">
                <a16:creationId xmlns:a16="http://schemas.microsoft.com/office/drawing/2014/main" id="{0CEB101E-B91A-4496-BFC4-2FC2DA3BCBF3}"/>
              </a:ext>
            </a:extLst>
          </p:cNvPr>
          <p:cNvSpPr txBox="1"/>
          <p:nvPr/>
        </p:nvSpPr>
        <p:spPr>
          <a:xfrm>
            <a:off x="5121255" y="5931439"/>
            <a:ext cx="4320413"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其他因素在细胞周期调控中的作用</a:t>
            </a: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125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animBg="1"/>
      <p:bldP spid="12" grpId="0"/>
      <p:bldP spid="13"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2" descr="figure 17-25">
            <a:extLst>
              <a:ext uri="{FF2B5EF4-FFF2-40B4-BE49-F238E27FC236}">
                <a16:creationId xmlns:a16="http://schemas.microsoft.com/office/drawing/2014/main" id="{1A302AF7-F2F3-4607-840B-808580AAC1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2672" y="1052172"/>
            <a:ext cx="7047628"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Text Box 3">
            <a:extLst>
              <a:ext uri="{FF2B5EF4-FFF2-40B4-BE49-F238E27FC236}">
                <a16:creationId xmlns:a16="http://schemas.microsoft.com/office/drawing/2014/main" id="{50E550FB-85C0-42FE-B516-8F3AA7A0B108}"/>
              </a:ext>
            </a:extLst>
          </p:cNvPr>
          <p:cNvSpPr txBox="1">
            <a:spLocks noChangeArrowheads="1"/>
          </p:cNvSpPr>
          <p:nvPr/>
        </p:nvSpPr>
        <p:spPr bwMode="auto">
          <a:xfrm>
            <a:off x="179522" y="5846691"/>
            <a:ext cx="508991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dirty="0">
                <a:ea typeface="宋体" panose="02010600030101010101" pitchFamily="2" charset="-122"/>
              </a:rPr>
              <a:t>Figure 17-25 </a:t>
            </a:r>
            <a:r>
              <a:rPr lang="en-US" altLang="zh-CN" sz="1100" i="1" dirty="0">
                <a:ea typeface="宋体" panose="02010600030101010101" pitchFamily="2" charset="-122"/>
              </a:rPr>
              <a:t> Molecular Biology of the Cell</a:t>
            </a:r>
            <a:r>
              <a:rPr lang="en-US" altLang="zh-CN" sz="1100"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252FD85C-E99B-41CD-8CFD-1F763B2D3ABB}"/>
              </a:ext>
            </a:extLst>
          </p:cNvPr>
          <p:cNvSpPr>
            <a:spLocks noGrp="1"/>
          </p:cNvSpPr>
          <p:nvPr>
            <p:ph type="title"/>
          </p:nvPr>
        </p:nvSpPr>
        <p:spPr/>
        <p:txBody>
          <a:bodyPr/>
          <a:lstStyle/>
          <a:p>
            <a:r>
              <a:rPr lang="en-US" altLang="zh-CN" dirty="0"/>
              <a:t>CDK </a:t>
            </a:r>
            <a:r>
              <a:rPr lang="zh-CN" altLang="en-US" dirty="0"/>
              <a:t>激酶活性综合调控</a:t>
            </a:r>
          </a:p>
        </p:txBody>
      </p:sp>
      <p:pic>
        <p:nvPicPr>
          <p:cNvPr id="7" name="图片 6" descr="40.6 CELL-CYCLE MUTATIONS">
            <a:extLst>
              <a:ext uri="{FF2B5EF4-FFF2-40B4-BE49-F238E27FC236}">
                <a16:creationId xmlns:a16="http://schemas.microsoft.com/office/drawing/2014/main" id="{673CFBF6-DED7-4C26-B65B-279665283990}"/>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7554558" y="4409514"/>
            <a:ext cx="4457920" cy="2340000"/>
          </a:xfrm>
          <a:prstGeom prst="rect">
            <a:avLst/>
          </a:prstGeom>
        </p:spPr>
      </p:pic>
      <p:pic>
        <p:nvPicPr>
          <p:cNvPr id="6" name="Picture 5" descr="imagepage7">
            <a:extLst>
              <a:ext uri="{FF2B5EF4-FFF2-40B4-BE49-F238E27FC236}">
                <a16:creationId xmlns:a16="http://schemas.microsoft.com/office/drawing/2014/main" id="{FE1AAC3D-0D5C-4722-9DA1-1F27316025B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00300" y="1955294"/>
            <a:ext cx="4791700" cy="211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934"/>
          <a:stretch/>
        </p:blipFill>
        <p:spPr bwMode="auto">
          <a:xfrm>
            <a:off x="919739" y="552019"/>
            <a:ext cx="10287874" cy="4290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7606374"/>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a:extLst>
              <a:ext uri="{FF2B5EF4-FFF2-40B4-BE49-F238E27FC236}">
                <a16:creationId xmlns:a16="http://schemas.microsoft.com/office/drawing/2014/main" id="{254686EB-0C60-4EF9-8875-4C3CAEDF2647}"/>
              </a:ext>
            </a:extLst>
          </p:cNvPr>
          <p:cNvSpPr>
            <a:spLocks noGrp="1"/>
          </p:cNvSpPr>
          <p:nvPr>
            <p:ph type="title"/>
          </p:nvPr>
        </p:nvSpPr>
        <p:spPr/>
        <p:txBody>
          <a:bodyPr/>
          <a:lstStyle/>
          <a:p>
            <a:pPr algn="l"/>
            <a:r>
              <a:rPr lang="zh-CN" altLang="en-US" sz="2800" dirty="0"/>
              <a:t>（二）</a:t>
            </a:r>
            <a:r>
              <a:rPr lang="en-US" altLang="zh-CN" sz="2800" dirty="0"/>
              <a:t>M </a:t>
            </a:r>
            <a:r>
              <a:rPr lang="zh-CN" altLang="en-US" sz="2800" dirty="0"/>
              <a:t>期周期蛋白与细胞分裂中期向后期转换</a:t>
            </a:r>
          </a:p>
        </p:txBody>
      </p:sp>
      <p:sp>
        <p:nvSpPr>
          <p:cNvPr id="2" name="内容占位符 1">
            <a:extLst>
              <a:ext uri="{FF2B5EF4-FFF2-40B4-BE49-F238E27FC236}">
                <a16:creationId xmlns:a16="http://schemas.microsoft.com/office/drawing/2014/main" id="{9B7A5D98-75E1-435F-9588-B1673F81B814}"/>
              </a:ext>
            </a:extLst>
          </p:cNvPr>
          <p:cNvSpPr>
            <a:spLocks noGrp="1"/>
          </p:cNvSpPr>
          <p:nvPr>
            <p:ph idx="1"/>
          </p:nvPr>
        </p:nvSpPr>
        <p:spPr>
          <a:xfrm>
            <a:off x="824366" y="1219200"/>
            <a:ext cx="11062834" cy="5435604"/>
          </a:xfrm>
        </p:spPr>
        <p:txBody>
          <a:bodyPr>
            <a:normAutofit/>
          </a:bodyPr>
          <a:lstStyle/>
          <a:p>
            <a:pPr>
              <a:lnSpc>
                <a:spcPct val="150000"/>
              </a:lnSpc>
              <a:spcBef>
                <a:spcPts val="0"/>
              </a:spcBef>
            </a:pPr>
            <a:r>
              <a:rPr lang="en-US" altLang="zh-CN" sz="2000" dirty="0"/>
              <a:t>M </a:t>
            </a:r>
            <a:r>
              <a:rPr lang="zh-CN" altLang="en-US" sz="2000" dirty="0"/>
              <a:t>期</a:t>
            </a:r>
            <a:r>
              <a:rPr lang="en-US" altLang="zh-CN" sz="2000" dirty="0"/>
              <a:t>cyclin A </a:t>
            </a:r>
            <a:r>
              <a:rPr lang="zh-CN" altLang="en-US" sz="2000" dirty="0"/>
              <a:t>和</a:t>
            </a:r>
            <a:r>
              <a:rPr lang="en-US" altLang="zh-CN" sz="2000" dirty="0"/>
              <a:t>B</a:t>
            </a:r>
            <a:r>
              <a:rPr lang="zh-CN" altLang="en-US" sz="2000" dirty="0"/>
              <a:t>将迅速降解，</a:t>
            </a:r>
            <a:r>
              <a:rPr lang="en-US" altLang="zh-CN" sz="2000" dirty="0"/>
              <a:t>CDK1 </a:t>
            </a:r>
            <a:r>
              <a:rPr lang="zh-CN" altLang="en-US" sz="2000" dirty="0"/>
              <a:t>活性丧失；被</a:t>
            </a:r>
            <a:r>
              <a:rPr lang="en-US" altLang="zh-CN" sz="2000" dirty="0"/>
              <a:t>CDK1 </a:t>
            </a:r>
            <a:r>
              <a:rPr lang="zh-CN" altLang="en-US" sz="2000" dirty="0"/>
              <a:t>磷酸化的靶蛋白去磷酸化，细胞周期便从</a:t>
            </a:r>
            <a:r>
              <a:rPr lang="en-US" altLang="zh-CN" sz="2000" dirty="0"/>
              <a:t>M </a:t>
            </a:r>
            <a:r>
              <a:rPr lang="zh-CN" altLang="en-US" sz="2000" dirty="0"/>
              <a:t>期中期向后期转化。</a:t>
            </a:r>
            <a:r>
              <a:rPr lang="en-US" altLang="zh-CN" sz="2000" dirty="0"/>
              <a:t>cyclin A </a:t>
            </a:r>
            <a:r>
              <a:rPr lang="zh-CN" altLang="en-US" sz="2000" dirty="0"/>
              <a:t>和</a:t>
            </a:r>
            <a:r>
              <a:rPr lang="en-US" altLang="zh-CN" sz="2000" dirty="0"/>
              <a:t>B </a:t>
            </a:r>
            <a:r>
              <a:rPr lang="zh-CN" altLang="en-US" sz="2000" dirty="0"/>
              <a:t>的降解是通过泛素化依赖途径实现</a:t>
            </a:r>
          </a:p>
        </p:txBody>
      </p:sp>
      <p:pic>
        <p:nvPicPr>
          <p:cNvPr id="57347" name="Picture 5" descr="F13-09">
            <a:extLst>
              <a:ext uri="{FF2B5EF4-FFF2-40B4-BE49-F238E27FC236}">
                <a16:creationId xmlns:a16="http://schemas.microsoft.com/office/drawing/2014/main" id="{25F0C798-3DB5-4C83-89CD-C8C457A863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00650" y="2743020"/>
            <a:ext cx="4641682"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figure 20-02">
            <a:extLst>
              <a:ext uri="{FF2B5EF4-FFF2-40B4-BE49-F238E27FC236}">
                <a16:creationId xmlns:a16="http://schemas.microsoft.com/office/drawing/2014/main" id="{F5BC5DB9-0160-455E-9F55-093C66B230D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39838" y="2743020"/>
            <a:ext cx="514534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3">
            <a:extLst>
              <a:ext uri="{FF2B5EF4-FFF2-40B4-BE49-F238E27FC236}">
                <a16:creationId xmlns:a16="http://schemas.microsoft.com/office/drawing/2014/main" id="{C2B45CB0-E057-4307-BEF9-0FABB3D0E947}"/>
              </a:ext>
            </a:extLst>
          </p:cNvPr>
          <p:cNvSpPr>
            <a:spLocks noGrp="1"/>
          </p:cNvSpPr>
          <p:nvPr>
            <p:ph type="title"/>
          </p:nvPr>
        </p:nvSpPr>
        <p:spPr/>
        <p:txBody>
          <a:bodyPr/>
          <a:lstStyle/>
          <a:p>
            <a:r>
              <a:rPr lang="en-US" altLang="zh-CN" dirty="0"/>
              <a:t>Ubiquitin-Proteasome System </a:t>
            </a:r>
            <a:endParaRPr lang="zh-CN" altLang="en-US" dirty="0"/>
          </a:p>
        </p:txBody>
      </p:sp>
      <p:pic>
        <p:nvPicPr>
          <p:cNvPr id="33795" name="图片 2">
            <a:extLst>
              <a:ext uri="{FF2B5EF4-FFF2-40B4-BE49-F238E27FC236}">
                <a16:creationId xmlns:a16="http://schemas.microsoft.com/office/drawing/2014/main" id="{A05F8D2F-F033-4535-8F3D-FAB61CDB84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72459" y="1202314"/>
            <a:ext cx="453217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4">
            <a:extLst>
              <a:ext uri="{FF2B5EF4-FFF2-40B4-BE49-F238E27FC236}">
                <a16:creationId xmlns:a16="http://schemas.microsoft.com/office/drawing/2014/main" id="{DD77E5E8-5E13-4726-9AAD-73D1C1F8264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3201" y="1742314"/>
            <a:ext cx="4356340"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199092"/>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内容占位符 2">
            <a:extLst>
              <a:ext uri="{FF2B5EF4-FFF2-40B4-BE49-F238E27FC236}">
                <a16:creationId xmlns:a16="http://schemas.microsoft.com/office/drawing/2014/main" id="{D37890D0-FFF2-448B-912E-6C60B742AB75}"/>
              </a:ext>
            </a:extLst>
          </p:cNvPr>
          <p:cNvSpPr>
            <a:spLocks noGrp="1"/>
          </p:cNvSpPr>
          <p:nvPr>
            <p:ph idx="1"/>
          </p:nvPr>
        </p:nvSpPr>
        <p:spPr/>
        <p:txBody>
          <a:bodyPr>
            <a:normAutofit/>
          </a:bodyPr>
          <a:lstStyle/>
          <a:p>
            <a:pPr>
              <a:lnSpc>
                <a:spcPct val="150000"/>
              </a:lnSpc>
            </a:pPr>
            <a:r>
              <a:rPr lang="en-US" altLang="zh-CN" sz="2000" b="1" dirty="0">
                <a:solidFill>
                  <a:srgbClr val="0033CC"/>
                </a:solidFill>
              </a:rPr>
              <a:t>Anaphase-Promoting Complex</a:t>
            </a:r>
            <a:r>
              <a:rPr lang="en-US" altLang="zh-CN" sz="2000" dirty="0"/>
              <a:t>, also called </a:t>
            </a:r>
            <a:r>
              <a:rPr lang="en-US" altLang="zh-CN" sz="2000" dirty="0" err="1"/>
              <a:t>cyclosome</a:t>
            </a:r>
            <a:r>
              <a:rPr lang="en-US" altLang="zh-CN" sz="2000" dirty="0"/>
              <a:t> (</a:t>
            </a:r>
            <a:r>
              <a:rPr lang="en-US" altLang="zh-CN" sz="2000" b="1" dirty="0"/>
              <a:t>APC/C</a:t>
            </a:r>
            <a:r>
              <a:rPr lang="en-US" altLang="zh-CN" sz="2000" dirty="0"/>
              <a:t>), is an </a:t>
            </a:r>
            <a:r>
              <a:rPr lang="en-US" altLang="zh-CN" sz="2000" b="1" dirty="0">
                <a:solidFill>
                  <a:srgbClr val="FF0000"/>
                </a:solidFill>
              </a:rPr>
              <a:t>E3 ubiquitin ligase</a:t>
            </a:r>
            <a:r>
              <a:rPr lang="en-US" altLang="zh-CN" sz="2000" b="1" dirty="0"/>
              <a:t>.</a:t>
            </a:r>
            <a:r>
              <a:rPr lang="zh-CN" altLang="en-US" sz="2000" dirty="0"/>
              <a:t>在</a:t>
            </a:r>
            <a:r>
              <a:rPr lang="en-US" altLang="zh-CN" sz="2000" dirty="0"/>
              <a:t>APC</a:t>
            </a:r>
            <a:r>
              <a:rPr lang="zh-CN" altLang="en-US" sz="2000" dirty="0"/>
              <a:t>作用下，</a:t>
            </a:r>
            <a:r>
              <a:rPr lang="en-US" altLang="zh-CN" sz="2000" dirty="0"/>
              <a:t>M </a:t>
            </a:r>
            <a:r>
              <a:rPr lang="zh-CN" altLang="en-US" sz="2000" dirty="0"/>
              <a:t>期</a:t>
            </a:r>
            <a:r>
              <a:rPr lang="en-US" altLang="zh-CN" sz="2000" dirty="0"/>
              <a:t>cyclin A </a:t>
            </a:r>
            <a:r>
              <a:rPr lang="zh-CN" altLang="en-US" sz="2000" dirty="0"/>
              <a:t>和</a:t>
            </a:r>
            <a:r>
              <a:rPr lang="en-US" altLang="zh-CN" sz="2000" dirty="0"/>
              <a:t>B </a:t>
            </a:r>
            <a:r>
              <a:rPr lang="zh-CN" altLang="en-US" sz="2000" dirty="0"/>
              <a:t>通过泛素化依赖途径降解</a:t>
            </a:r>
            <a:endParaRPr lang="en-US" altLang="zh-CN" sz="2000" dirty="0"/>
          </a:p>
          <a:p>
            <a:pPr>
              <a:lnSpc>
                <a:spcPct val="150000"/>
              </a:lnSpc>
            </a:pPr>
            <a:endParaRPr lang="zh-CN" altLang="en-US" sz="2000" b="1" dirty="0"/>
          </a:p>
        </p:txBody>
      </p:sp>
      <p:pic>
        <p:nvPicPr>
          <p:cNvPr id="61444" name="Picture 2" descr="figure 17-20a">
            <a:extLst>
              <a:ext uri="{FF2B5EF4-FFF2-40B4-BE49-F238E27FC236}">
                <a16:creationId xmlns:a16="http://schemas.microsoft.com/office/drawing/2014/main" id="{1B613251-BCB4-4B0C-BBAB-7F92BC93C95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4800" y="2593200"/>
            <a:ext cx="5279999"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45" name="Text Box 3">
            <a:extLst>
              <a:ext uri="{FF2B5EF4-FFF2-40B4-BE49-F238E27FC236}">
                <a16:creationId xmlns:a16="http://schemas.microsoft.com/office/drawing/2014/main" id="{D99AE0C3-685C-4C6B-902F-F9FC621B5D85}"/>
              </a:ext>
            </a:extLst>
          </p:cNvPr>
          <p:cNvSpPr txBox="1">
            <a:spLocks noChangeArrowheads="1"/>
          </p:cNvSpPr>
          <p:nvPr/>
        </p:nvSpPr>
        <p:spPr bwMode="auto">
          <a:xfrm>
            <a:off x="-507541" y="6553200"/>
            <a:ext cx="558972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100">
                <a:ea typeface="宋体" panose="02010600030101010101" pitchFamily="2" charset="-122"/>
              </a:rPr>
              <a:t>Figure 17-20a </a:t>
            </a:r>
            <a:r>
              <a:rPr lang="en-US" altLang="zh-CN" sz="1100" i="1">
                <a:ea typeface="宋体" panose="02010600030101010101" pitchFamily="2" charset="-122"/>
              </a:rPr>
              <a:t> Molecular Biology of the Cell</a:t>
            </a:r>
            <a:r>
              <a:rPr lang="en-US" altLang="zh-CN" sz="1100">
                <a:ea typeface="宋体" panose="02010600030101010101" pitchFamily="2" charset="-122"/>
              </a:rPr>
              <a:t> (© Garland Science 2008)</a:t>
            </a:r>
          </a:p>
        </p:txBody>
      </p:sp>
      <p:sp>
        <p:nvSpPr>
          <p:cNvPr id="3" name="标题 2">
            <a:extLst>
              <a:ext uri="{FF2B5EF4-FFF2-40B4-BE49-F238E27FC236}">
                <a16:creationId xmlns:a16="http://schemas.microsoft.com/office/drawing/2014/main" id="{9211BA41-A2EA-408B-844A-84FDC440016B}"/>
              </a:ext>
            </a:extLst>
          </p:cNvPr>
          <p:cNvSpPr>
            <a:spLocks noGrp="1"/>
          </p:cNvSpPr>
          <p:nvPr>
            <p:ph type="title"/>
          </p:nvPr>
        </p:nvSpPr>
        <p:spPr/>
        <p:txBody>
          <a:bodyPr/>
          <a:lstStyle/>
          <a:p>
            <a:r>
              <a:rPr lang="en-US" altLang="zh-CN" dirty="0"/>
              <a:t>Anaphase promoting complex</a:t>
            </a:r>
            <a:r>
              <a:rPr lang="zh-CN" altLang="en-US" dirty="0"/>
              <a:t>，</a:t>
            </a:r>
            <a:r>
              <a:rPr lang="en-US" altLang="zh-CN" dirty="0"/>
              <a:t>APC</a:t>
            </a:r>
            <a:endParaRPr lang="zh-CN" altLang="en-US" dirty="0"/>
          </a:p>
        </p:txBody>
      </p:sp>
      <p:pic>
        <p:nvPicPr>
          <p:cNvPr id="8" name="Picture 5" descr="F13-08">
            <a:extLst>
              <a:ext uri="{FF2B5EF4-FFF2-40B4-BE49-F238E27FC236}">
                <a16:creationId xmlns:a16="http://schemas.microsoft.com/office/drawing/2014/main" id="{5054441C-0E8B-4BB8-BE95-8CE79E546A9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04365" y="2593200"/>
            <a:ext cx="5903105"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4" descr="figure-21-19">
            <a:extLst>
              <a:ext uri="{FF2B5EF4-FFF2-40B4-BE49-F238E27FC236}">
                <a16:creationId xmlns:a16="http://schemas.microsoft.com/office/drawing/2014/main" id="{DF786B40-194B-4CD6-BD6E-A9F0CEEFFC4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30668" y="1222212"/>
            <a:ext cx="9930664" cy="45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Rectangle 4">
            <a:extLst>
              <a:ext uri="{FF2B5EF4-FFF2-40B4-BE49-F238E27FC236}">
                <a16:creationId xmlns:a16="http://schemas.microsoft.com/office/drawing/2014/main" id="{B600DAAE-6A1C-4086-8422-A6EA0DA1B134}"/>
              </a:ext>
            </a:extLst>
          </p:cNvPr>
          <p:cNvSpPr>
            <a:spLocks noChangeArrowheads="1"/>
          </p:cNvSpPr>
          <p:nvPr/>
        </p:nvSpPr>
        <p:spPr bwMode="auto">
          <a:xfrm>
            <a:off x="1" y="6021229"/>
            <a:ext cx="12191999" cy="836771"/>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indent="0">
              <a:lnSpc>
                <a:spcPct val="120000"/>
              </a:lnSpc>
              <a:buNone/>
            </a:pPr>
            <a:r>
              <a:rPr lang="zh-CN" altLang="en-US" sz="2000" b="1" dirty="0">
                <a:solidFill>
                  <a:schemeClr val="bg1"/>
                </a:solidFill>
                <a:ea typeface="微软雅黑" panose="020B0503020204020204" pitchFamily="34" charset="-122"/>
              </a:rPr>
              <a:t>中期，黏连蛋白</a:t>
            </a:r>
            <a:r>
              <a:rPr lang="en-US" altLang="zh-CN" sz="2000" b="1" dirty="0" err="1">
                <a:solidFill>
                  <a:schemeClr val="bg1"/>
                </a:solidFill>
                <a:ea typeface="微软雅黑" panose="020B0503020204020204" pitchFamily="34" charset="-122"/>
              </a:rPr>
              <a:t>cohesin</a:t>
            </a:r>
            <a:r>
              <a:rPr lang="zh-CN" altLang="en-US" sz="2000" b="1" dirty="0">
                <a:solidFill>
                  <a:schemeClr val="bg1"/>
                </a:solidFill>
                <a:ea typeface="微软雅黑" panose="020B0503020204020204" pitchFamily="34" charset="-122"/>
              </a:rPr>
              <a:t>将姐妹染色单体黏合在一起；后期，分离酶抑制剂</a:t>
            </a:r>
            <a:r>
              <a:rPr lang="en-US" altLang="zh-CN" sz="2000" b="1" dirty="0" err="1">
                <a:solidFill>
                  <a:schemeClr val="bg1"/>
                </a:solidFill>
                <a:ea typeface="微软雅黑" panose="020B0503020204020204" pitchFamily="34" charset="-122"/>
              </a:rPr>
              <a:t>Securin</a:t>
            </a:r>
            <a:r>
              <a:rPr lang="zh-CN" altLang="en-US" sz="2000" b="1" dirty="0">
                <a:solidFill>
                  <a:schemeClr val="bg1"/>
                </a:solidFill>
                <a:ea typeface="微软雅黑" panose="020B0503020204020204" pitchFamily="34" charset="-122"/>
              </a:rPr>
              <a:t>被分解，分离酶被激活，切割黏连蛋白，姐妹染色单体分离</a:t>
            </a:r>
            <a:endParaRPr lang="en-US" altLang="zh-CN" sz="2000" b="1" dirty="0">
              <a:solidFill>
                <a:schemeClr val="bg1"/>
              </a:solidFill>
              <a:ea typeface="微软雅黑" panose="020B0503020204020204" pitchFamily="34" charset="-122"/>
            </a:endParaRPr>
          </a:p>
        </p:txBody>
      </p:sp>
      <p:sp>
        <p:nvSpPr>
          <p:cNvPr id="3" name="标题 2">
            <a:extLst>
              <a:ext uri="{FF2B5EF4-FFF2-40B4-BE49-F238E27FC236}">
                <a16:creationId xmlns:a16="http://schemas.microsoft.com/office/drawing/2014/main" id="{52713B66-1883-4346-A2F2-B685946D49BB}"/>
              </a:ext>
            </a:extLst>
          </p:cNvPr>
          <p:cNvSpPr>
            <a:spLocks noGrp="1"/>
          </p:cNvSpPr>
          <p:nvPr>
            <p:ph type="title"/>
          </p:nvPr>
        </p:nvSpPr>
        <p:spPr/>
        <p:txBody>
          <a:bodyPr/>
          <a:lstStyle/>
          <a:p>
            <a:r>
              <a:rPr lang="zh-CN" altLang="en-US" dirty="0"/>
              <a:t>姐妹染色单体分离机制</a:t>
            </a:r>
          </a:p>
        </p:txBody>
      </p:sp>
    </p:spTree>
    <p:extLst>
      <p:ext uri="{BB962C8B-B14F-4D97-AF65-F5344CB8AC3E}">
        <p14:creationId xmlns:p14="http://schemas.microsoft.com/office/powerpoint/2010/main" val="1941727360"/>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2">
            <a:extLst>
              <a:ext uri="{FF2B5EF4-FFF2-40B4-BE49-F238E27FC236}">
                <a16:creationId xmlns:a16="http://schemas.microsoft.com/office/drawing/2014/main" id="{FD5FF14F-4BEC-437B-BC1E-E605CDF7E48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6085" y="1182278"/>
            <a:ext cx="8539830"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4" name="矩形 1">
            <a:extLst>
              <a:ext uri="{FF2B5EF4-FFF2-40B4-BE49-F238E27FC236}">
                <a16:creationId xmlns:a16="http://schemas.microsoft.com/office/drawing/2014/main" id="{933B8AAD-EA7C-4FBC-A1AA-B5BACBD70F37}"/>
              </a:ext>
            </a:extLst>
          </p:cNvPr>
          <p:cNvSpPr>
            <a:spLocks noChangeArrowheads="1"/>
          </p:cNvSpPr>
          <p:nvPr/>
        </p:nvSpPr>
        <p:spPr bwMode="auto">
          <a:xfrm>
            <a:off x="8446129" y="1182278"/>
            <a:ext cx="2974209" cy="46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Nature Reviews Molecular Cell Biology 7, 644-656 (September 2006)</a:t>
            </a:r>
            <a:endParaRPr lang="zh-CN" altLang="en-US" sz="1195" dirty="0">
              <a:ea typeface="宋体" panose="02010600030101010101" pitchFamily="2" charset="-122"/>
              <a:cs typeface="Arial" panose="020B0604020202020204" pitchFamily="34" charset="0"/>
            </a:endParaRPr>
          </a:p>
        </p:txBody>
      </p:sp>
      <p:sp>
        <p:nvSpPr>
          <p:cNvPr id="66565" name="矩形 1">
            <a:extLst>
              <a:ext uri="{FF2B5EF4-FFF2-40B4-BE49-F238E27FC236}">
                <a16:creationId xmlns:a16="http://schemas.microsoft.com/office/drawing/2014/main" id="{F9A16C38-FB26-4A07-AE78-0C2020720F57}"/>
              </a:ext>
            </a:extLst>
          </p:cNvPr>
          <p:cNvSpPr>
            <a:spLocks noChangeArrowheads="1"/>
          </p:cNvSpPr>
          <p:nvPr/>
        </p:nvSpPr>
        <p:spPr bwMode="auto">
          <a:xfrm>
            <a:off x="1191404" y="6088772"/>
            <a:ext cx="9809193" cy="759310"/>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0"/>
              </a:spcBef>
              <a:buFontTx/>
              <a:buNone/>
            </a:pPr>
            <a:r>
              <a:rPr lang="en-US" altLang="zh-CN" sz="2167" b="1" dirty="0">
                <a:solidFill>
                  <a:srgbClr val="FFFF00"/>
                </a:solidFill>
                <a:ea typeface="微软雅黑" panose="020B0503020204020204" pitchFamily="34" charset="-122"/>
              </a:rPr>
              <a:t>Mad2</a:t>
            </a:r>
            <a:r>
              <a:rPr lang="zh-CN" altLang="en-US" sz="2167" b="1" dirty="0">
                <a:solidFill>
                  <a:srgbClr val="FFFF00"/>
                </a:solidFill>
                <a:ea typeface="微软雅黑" panose="020B0503020204020204" pitchFamily="34" charset="-122"/>
              </a:rPr>
              <a:t>（有丝分裂阻滞缺陷蛋白</a:t>
            </a:r>
            <a:r>
              <a:rPr lang="en-US" altLang="zh-CN" sz="2167" b="1" dirty="0">
                <a:solidFill>
                  <a:srgbClr val="FFFF00"/>
                </a:solidFill>
                <a:ea typeface="微软雅黑" panose="020B0503020204020204" pitchFamily="34" charset="-122"/>
              </a:rPr>
              <a:t>2</a:t>
            </a:r>
            <a:r>
              <a:rPr lang="zh-CN" altLang="en-US" sz="2167" b="1" dirty="0">
                <a:solidFill>
                  <a:srgbClr val="FFFF00"/>
                </a:solidFill>
                <a:ea typeface="微软雅黑" panose="020B0503020204020204" pitchFamily="34" charset="-122"/>
              </a:rPr>
              <a:t>，</a:t>
            </a:r>
            <a:r>
              <a:rPr lang="en-US" altLang="zh-CN" sz="2167" b="1" dirty="0">
                <a:solidFill>
                  <a:srgbClr val="FFFF00"/>
                </a:solidFill>
                <a:ea typeface="微软雅黑" panose="020B0503020204020204" pitchFamily="34" charset="-122"/>
              </a:rPr>
              <a:t>mitotic arrest deficient protein 2</a:t>
            </a:r>
            <a:r>
              <a:rPr lang="zh-CN" altLang="en-US" sz="2167" b="1" dirty="0">
                <a:solidFill>
                  <a:srgbClr val="FFFF00"/>
                </a:solidFill>
                <a:ea typeface="微软雅黑" panose="020B0503020204020204" pitchFamily="34" charset="-122"/>
              </a:rPr>
              <a:t>）</a:t>
            </a:r>
            <a:endParaRPr lang="en-US" altLang="zh-CN" sz="2167" b="1" dirty="0">
              <a:solidFill>
                <a:srgbClr val="FFFF00"/>
              </a:solidFill>
              <a:ea typeface="微软雅黑" panose="020B0503020204020204" pitchFamily="34" charset="-122"/>
            </a:endParaRPr>
          </a:p>
          <a:p>
            <a:pPr algn="ctr">
              <a:spcBef>
                <a:spcPct val="0"/>
              </a:spcBef>
              <a:buFontTx/>
              <a:buNone/>
            </a:pPr>
            <a:r>
              <a:rPr lang="en-US" altLang="zh-CN" sz="2167" b="1" dirty="0">
                <a:solidFill>
                  <a:srgbClr val="FFFF00"/>
                </a:solidFill>
                <a:ea typeface="微软雅黑" panose="020B0503020204020204" pitchFamily="34" charset="-122"/>
              </a:rPr>
              <a:t>Bub</a:t>
            </a:r>
            <a:r>
              <a:rPr lang="zh-CN" altLang="en-US" sz="2167" b="1" dirty="0">
                <a:solidFill>
                  <a:srgbClr val="FFFF00"/>
                </a:solidFill>
                <a:ea typeface="微软雅黑" panose="020B0503020204020204" pitchFamily="34" charset="-122"/>
              </a:rPr>
              <a:t>（</a:t>
            </a:r>
            <a:r>
              <a:rPr lang="en-US" altLang="zh-CN" sz="2167" b="1" dirty="0">
                <a:solidFill>
                  <a:srgbClr val="FFFF00"/>
                </a:solidFill>
                <a:ea typeface="微软雅黑" panose="020B0503020204020204" pitchFamily="34" charset="-122"/>
              </a:rPr>
              <a:t>budding uninhibited by benzimidazole</a:t>
            </a:r>
            <a:r>
              <a:rPr lang="zh-CN" altLang="en-US" sz="2167" b="1" dirty="0">
                <a:solidFill>
                  <a:srgbClr val="FFFF00"/>
                </a:solidFill>
                <a:ea typeface="微软雅黑" panose="020B0503020204020204" pitchFamily="34" charset="-122"/>
              </a:rPr>
              <a:t>）</a:t>
            </a:r>
          </a:p>
        </p:txBody>
      </p:sp>
      <p:sp>
        <p:nvSpPr>
          <p:cNvPr id="3" name="标题 2">
            <a:extLst>
              <a:ext uri="{FF2B5EF4-FFF2-40B4-BE49-F238E27FC236}">
                <a16:creationId xmlns:a16="http://schemas.microsoft.com/office/drawing/2014/main" id="{AE9B79CC-309B-41C3-9ABF-3AE44F8B8A74}"/>
              </a:ext>
            </a:extLst>
          </p:cNvPr>
          <p:cNvSpPr>
            <a:spLocks noGrp="1"/>
          </p:cNvSpPr>
          <p:nvPr>
            <p:ph type="title"/>
          </p:nvPr>
        </p:nvSpPr>
        <p:spPr/>
        <p:txBody>
          <a:bodyPr/>
          <a:lstStyle/>
          <a:p>
            <a:r>
              <a:rPr lang="en-US" altLang="zh-CN" dirty="0"/>
              <a:t>Spindle Assembly Checkpoint: Mad and Bub Proteins</a:t>
            </a:r>
            <a:endParaRPr lang="zh-CN" altLang="en-US" dirty="0"/>
          </a:p>
        </p:txBody>
      </p:sp>
    </p:spTree>
    <p:extLst>
      <p:ext uri="{BB962C8B-B14F-4D97-AF65-F5344CB8AC3E}">
        <p14:creationId xmlns:p14="http://schemas.microsoft.com/office/powerpoint/2010/main" val="3638949007"/>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图片 3">
            <a:extLst>
              <a:ext uri="{FF2B5EF4-FFF2-40B4-BE49-F238E27FC236}">
                <a16:creationId xmlns:a16="http://schemas.microsoft.com/office/drawing/2014/main" id="{9E04FBD7-8315-4ED4-95E5-F4F94A3D728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4784" y="1434804"/>
            <a:ext cx="10862432"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0BB619B6-41BE-4936-8777-783BD9B513C4}"/>
              </a:ext>
            </a:extLst>
          </p:cNvPr>
          <p:cNvSpPr>
            <a:spLocks noGrp="1"/>
          </p:cNvSpPr>
          <p:nvPr>
            <p:ph type="title"/>
          </p:nvPr>
        </p:nvSpPr>
        <p:spPr/>
        <p:txBody>
          <a:bodyPr/>
          <a:lstStyle/>
          <a:p>
            <a:r>
              <a:rPr lang="en-US" altLang="zh-CN" dirty="0"/>
              <a:t>Spindle Assembly Checkpoint: Mad and Bub Proteins</a:t>
            </a:r>
            <a:endParaRPr lang="zh-CN" altLang="en-US" dirty="0"/>
          </a:p>
        </p:txBody>
      </p:sp>
    </p:spTree>
    <p:extLst>
      <p:ext uri="{BB962C8B-B14F-4D97-AF65-F5344CB8AC3E}">
        <p14:creationId xmlns:p14="http://schemas.microsoft.com/office/powerpoint/2010/main" val="2103514530"/>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12C709A-A9D3-4784-B350-A79A1741C32B}"/>
              </a:ext>
            </a:extLst>
          </p:cNvPr>
          <p:cNvSpPr>
            <a:spLocks noGrp="1"/>
          </p:cNvSpPr>
          <p:nvPr>
            <p:ph type="title"/>
          </p:nvPr>
        </p:nvSpPr>
        <p:spPr/>
        <p:txBody>
          <a:bodyPr/>
          <a:lstStyle/>
          <a:p>
            <a:r>
              <a:rPr lang="zh-CN" altLang="en-US" dirty="0"/>
              <a:t>（三）</a:t>
            </a:r>
            <a:r>
              <a:rPr lang="en-US" altLang="zh-CN" dirty="0"/>
              <a:t>G1/S </a:t>
            </a:r>
            <a:r>
              <a:rPr lang="zh-CN" altLang="en-US" dirty="0"/>
              <a:t>期转化与</a:t>
            </a:r>
            <a:r>
              <a:rPr lang="en-US" altLang="zh-CN" dirty="0"/>
              <a:t>G1 </a:t>
            </a:r>
            <a:r>
              <a:rPr lang="zh-CN" altLang="en-US" dirty="0"/>
              <a:t>期周期蛋白依赖性</a:t>
            </a:r>
            <a:r>
              <a:rPr lang="en-US" altLang="zh-CN" dirty="0"/>
              <a:t>CDK</a:t>
            </a:r>
            <a:endParaRPr lang="zh-CN" altLang="en-US" dirty="0"/>
          </a:p>
        </p:txBody>
      </p:sp>
      <p:pic>
        <p:nvPicPr>
          <p:cNvPr id="8" name="图片 7">
            <a:extLst>
              <a:ext uri="{FF2B5EF4-FFF2-40B4-BE49-F238E27FC236}">
                <a16:creationId xmlns:a16="http://schemas.microsoft.com/office/drawing/2014/main" id="{DC0FEBF4-3386-4195-A7B3-CA1D188171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91085" y="195717"/>
            <a:ext cx="2796115" cy="1800000"/>
          </a:xfrm>
          <a:prstGeom prst="rect">
            <a:avLst/>
          </a:prstGeom>
          <a:ln>
            <a:solidFill>
              <a:srgbClr val="0033CC"/>
            </a:solidFill>
          </a:ln>
        </p:spPr>
      </p:pic>
      <p:pic>
        <p:nvPicPr>
          <p:cNvPr id="7" name="图片 2">
            <a:extLst>
              <a:ext uri="{FF2B5EF4-FFF2-40B4-BE49-F238E27FC236}">
                <a16:creationId xmlns:a16="http://schemas.microsoft.com/office/drawing/2014/main" id="{321D106A-5FEC-4552-AF87-D1C2E13A4B45}"/>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88549" y="1255717"/>
            <a:ext cx="660082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4">
            <a:extLst>
              <a:ext uri="{FF2B5EF4-FFF2-40B4-BE49-F238E27FC236}">
                <a16:creationId xmlns:a16="http://schemas.microsoft.com/office/drawing/2014/main" id="{65C86713-B08A-4C5D-8339-6BAB54F9E060}"/>
              </a:ext>
            </a:extLst>
          </p:cNvPr>
          <p:cNvSpPr>
            <a:spLocks noChangeArrowheads="1"/>
          </p:cNvSpPr>
          <p:nvPr/>
        </p:nvSpPr>
        <p:spPr bwMode="auto">
          <a:xfrm>
            <a:off x="8897356" y="6192842"/>
            <a:ext cx="2286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dirty="0" err="1">
                <a:ea typeface="宋体" panose="02010600030101010101" pitchFamily="2" charset="-122"/>
                <a:cs typeface="Arial" panose="020B0604020202020204" pitchFamily="34" charset="0"/>
              </a:rPr>
              <a:t>Endocr</a:t>
            </a:r>
            <a:r>
              <a:rPr lang="en-US" altLang="zh-CN" sz="1200" dirty="0">
                <a:ea typeface="宋体" panose="02010600030101010101" pitchFamily="2" charset="-122"/>
                <a:cs typeface="Arial" panose="020B0604020202020204" pitchFamily="34" charset="0"/>
              </a:rPr>
              <a:t> </a:t>
            </a:r>
            <a:r>
              <a:rPr lang="en-US" altLang="zh-CN" sz="1200" dirty="0" err="1">
                <a:ea typeface="宋体" panose="02010600030101010101" pitchFamily="2" charset="-122"/>
                <a:cs typeface="Arial" panose="020B0604020202020204" pitchFamily="34" charset="0"/>
              </a:rPr>
              <a:t>Relat</a:t>
            </a:r>
            <a:r>
              <a:rPr lang="en-US" altLang="zh-CN" sz="1200" dirty="0">
                <a:ea typeface="宋体" panose="02010600030101010101" pitchFamily="2" charset="-122"/>
                <a:cs typeface="Arial" panose="020B0604020202020204" pitchFamily="34" charset="0"/>
              </a:rPr>
              <a:t> Cancer August 1, 2011 vol. 18 no. 4 C19-C24 </a:t>
            </a:r>
            <a:endParaRPr lang="zh-CN" altLang="en-US" sz="1200" dirty="0">
              <a:ea typeface="宋体" panose="02010600030101010101" pitchFamily="2" charset="-122"/>
              <a:cs typeface="Arial" panose="020B0604020202020204" pitchFamily="34" charset="0"/>
            </a:endParaRPr>
          </a:p>
        </p:txBody>
      </p:sp>
      <p:pic>
        <p:nvPicPr>
          <p:cNvPr id="6" name="内容占位符 3" descr="imagepage29.JPG">
            <a:extLst>
              <a:ext uri="{FF2B5EF4-FFF2-40B4-BE49-F238E27FC236}">
                <a16:creationId xmlns:a16="http://schemas.microsoft.com/office/drawing/2014/main" id="{2D5BC019-0C2C-479A-9975-ED05A6B2CE64}"/>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203378" y="2270126"/>
            <a:ext cx="3683822" cy="36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1018788"/>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图片 3">
            <a:extLst>
              <a:ext uri="{FF2B5EF4-FFF2-40B4-BE49-F238E27FC236}">
                <a16:creationId xmlns:a16="http://schemas.microsoft.com/office/drawing/2014/main" id="{EA5E53D1-1AE5-4873-8990-A6D6B91838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699" y="1645505"/>
            <a:ext cx="631708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447E0158-D9DD-43DF-8E6D-A67B2C798A6F}"/>
              </a:ext>
            </a:extLst>
          </p:cNvPr>
          <p:cNvSpPr>
            <a:spLocks noGrp="1"/>
          </p:cNvSpPr>
          <p:nvPr>
            <p:ph type="title"/>
          </p:nvPr>
        </p:nvSpPr>
        <p:spPr/>
        <p:txBody>
          <a:bodyPr/>
          <a:lstStyle/>
          <a:p>
            <a:r>
              <a:rPr lang="en-US" altLang="zh-CN" dirty="0"/>
              <a:t>G1-S: G1 </a:t>
            </a:r>
            <a:r>
              <a:rPr lang="en-US" altLang="zh-CN" dirty="0" err="1"/>
              <a:t>Cdk</a:t>
            </a:r>
            <a:r>
              <a:rPr lang="en-US" altLang="zh-CN" dirty="0"/>
              <a:t>-Cyclin and the </a:t>
            </a:r>
            <a:r>
              <a:rPr lang="en-US" altLang="zh-CN" dirty="0" err="1"/>
              <a:t>Rb</a:t>
            </a:r>
            <a:r>
              <a:rPr lang="en-US" altLang="zh-CN" dirty="0"/>
              <a:t> Protein</a:t>
            </a:r>
            <a:endParaRPr lang="zh-CN" altLang="en-US" dirty="0"/>
          </a:p>
        </p:txBody>
      </p:sp>
      <p:pic>
        <p:nvPicPr>
          <p:cNvPr id="6" name="Picture 4">
            <a:extLst>
              <a:ext uri="{FF2B5EF4-FFF2-40B4-BE49-F238E27FC236}">
                <a16:creationId xmlns:a16="http://schemas.microsoft.com/office/drawing/2014/main" id="{E0D36F1B-2EF8-4715-A0F8-2E5A81E185A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824572" y="2221505"/>
            <a:ext cx="5367428"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029C1821-292A-4F6B-B511-8D79ACB28DBB}"/>
              </a:ext>
            </a:extLst>
          </p:cNvPr>
          <p:cNvSpPr/>
          <p:nvPr/>
        </p:nvSpPr>
        <p:spPr>
          <a:xfrm>
            <a:off x="7389757" y="5780839"/>
            <a:ext cx="4237057" cy="369332"/>
          </a:xfrm>
          <a:prstGeom prst="rect">
            <a:avLst/>
          </a:prstGeom>
        </p:spPr>
        <p:txBody>
          <a:bodyPr wrap="none">
            <a:spAutoFit/>
          </a:bodyPr>
          <a:lstStyle/>
          <a:p>
            <a:r>
              <a:rPr lang="en-US" altLang="zh-CN" b="1" dirty="0" err="1">
                <a:latin typeface="Arial" panose="020B0604020202020204" pitchFamily="34" charset="0"/>
                <a:cs typeface="Arial" panose="020B0604020202020204" pitchFamily="34" charset="0"/>
              </a:rPr>
              <a:t>Rb</a:t>
            </a:r>
            <a:r>
              <a:rPr lang="en-US" altLang="zh-CN" b="1" dirty="0">
                <a:latin typeface="Arial" panose="020B0604020202020204" pitchFamily="34" charset="0"/>
                <a:cs typeface="Arial" panose="020B0604020202020204" pitchFamily="34" charset="0"/>
              </a:rPr>
              <a:t> bind with E2F transcription factor</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4504020"/>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365"/>
          <a:stretch/>
        </p:blipFill>
        <p:spPr bwMode="auto">
          <a:xfrm>
            <a:off x="1675106" y="116897"/>
            <a:ext cx="7773695" cy="545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1675106" y="5844988"/>
            <a:ext cx="7646894" cy="677108"/>
          </a:xfrm>
          <a:prstGeom prst="rect">
            <a:avLst/>
          </a:prstGeom>
        </p:spPr>
        <p:txBody>
          <a:bodyPr wrap="square">
            <a:spAutoFit/>
          </a:bodyPr>
          <a:lstStyle/>
          <a:p>
            <a:r>
              <a:rPr lang="zh-CN" altLang="en-US" sz="2000" b="1" dirty="0"/>
              <a:t>细胞周期检验点</a:t>
            </a:r>
            <a:r>
              <a:rPr lang="en-US" altLang="zh-CN" sz="2000" b="1" dirty="0"/>
              <a:t>(check point)</a:t>
            </a:r>
            <a:r>
              <a:rPr lang="zh-CN" altLang="en-US" dirty="0"/>
              <a:t>是细胞周期调控的一种机制，主要是确保周期每一时相事件有序、全部完成并与外界环境因素相联系。</a:t>
            </a:r>
          </a:p>
        </p:txBody>
      </p:sp>
    </p:spTree>
    <p:extLst>
      <p:ext uri="{BB962C8B-B14F-4D97-AF65-F5344CB8AC3E}">
        <p14:creationId xmlns:p14="http://schemas.microsoft.com/office/powerpoint/2010/main" val="1233133717"/>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2" descr="figure 25-13">
            <a:extLst>
              <a:ext uri="{FF2B5EF4-FFF2-40B4-BE49-F238E27FC236}">
                <a16:creationId xmlns:a16="http://schemas.microsoft.com/office/drawing/2014/main" id="{E487D6A7-A15C-4043-BDF9-60D49013514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0391" y="1507835"/>
            <a:ext cx="5092935" cy="48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A591154B-265D-4864-BFA9-923DA12C25E1}"/>
              </a:ext>
            </a:extLst>
          </p:cNvPr>
          <p:cNvSpPr>
            <a:spLocks noGrp="1"/>
          </p:cNvSpPr>
          <p:nvPr>
            <p:ph type="title"/>
          </p:nvPr>
        </p:nvSpPr>
        <p:spPr/>
        <p:txBody>
          <a:bodyPr/>
          <a:lstStyle/>
          <a:p>
            <a:r>
              <a:rPr lang="zh-CN" altLang="en-US" dirty="0"/>
              <a:t>视网膜母细胞瘤（</a:t>
            </a:r>
            <a:r>
              <a:rPr lang="en-US" altLang="zh-CN" dirty="0"/>
              <a:t>retinoblastoma</a:t>
            </a:r>
            <a:r>
              <a:rPr lang="zh-CN" altLang="en-US" dirty="0"/>
              <a:t>） 与</a:t>
            </a:r>
            <a:r>
              <a:rPr lang="en-US" altLang="zh-CN" i="1" dirty="0" err="1"/>
              <a:t>Rb</a:t>
            </a:r>
            <a:r>
              <a:rPr lang="en-US" altLang="zh-CN" i="1" dirty="0"/>
              <a:t> </a:t>
            </a:r>
            <a:r>
              <a:rPr lang="zh-CN" altLang="en-US" dirty="0"/>
              <a:t>基因</a:t>
            </a:r>
            <a:r>
              <a:rPr lang="en-US" altLang="zh-CN" dirty="0"/>
              <a:t>——</a:t>
            </a:r>
            <a:r>
              <a:rPr lang="zh-CN" altLang="en-US" dirty="0">
                <a:solidFill>
                  <a:srgbClr val="0033CC"/>
                </a:solidFill>
              </a:rPr>
              <a:t>抑癌基因</a:t>
            </a:r>
          </a:p>
        </p:txBody>
      </p:sp>
      <p:pic>
        <p:nvPicPr>
          <p:cNvPr id="7" name="Picture 4">
            <a:extLst>
              <a:ext uri="{FF2B5EF4-FFF2-40B4-BE49-F238E27FC236}">
                <a16:creationId xmlns:a16="http://schemas.microsoft.com/office/drawing/2014/main" id="{8F6E7CBD-3BBA-4FD5-81DC-512CAD26C4D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519772" y="2051023"/>
            <a:ext cx="5367428" cy="31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676109"/>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内容占位符 2">
            <a:extLst>
              <a:ext uri="{FF2B5EF4-FFF2-40B4-BE49-F238E27FC236}">
                <a16:creationId xmlns:a16="http://schemas.microsoft.com/office/drawing/2014/main" id="{FF31E365-EE14-4EDD-BC8C-6E0A56B84D02}"/>
              </a:ext>
            </a:extLst>
          </p:cNvPr>
          <p:cNvSpPr>
            <a:spLocks noGrp="1"/>
          </p:cNvSpPr>
          <p:nvPr>
            <p:ph idx="1"/>
          </p:nvPr>
        </p:nvSpPr>
        <p:spPr>
          <a:xfrm>
            <a:off x="608413" y="1280910"/>
            <a:ext cx="4893485" cy="5016015"/>
          </a:xfrm>
        </p:spPr>
        <p:txBody>
          <a:bodyPr>
            <a:normAutofit/>
          </a:bodyPr>
          <a:lstStyle/>
          <a:p>
            <a:pPr>
              <a:lnSpc>
                <a:spcPct val="150000"/>
              </a:lnSpc>
              <a:spcBef>
                <a:spcPts val="597"/>
              </a:spcBef>
              <a:spcAft>
                <a:spcPts val="1195"/>
              </a:spcAft>
            </a:pPr>
            <a:r>
              <a:rPr lang="en-US" altLang="zh-CN" b="1" dirty="0">
                <a:solidFill>
                  <a:srgbClr val="0033CC"/>
                </a:solidFill>
              </a:rPr>
              <a:t>SCF </a:t>
            </a:r>
            <a:r>
              <a:rPr lang="zh-CN" altLang="en-US" dirty="0"/>
              <a:t>是一种多亚基构 成的蛋白复合物，具有</a:t>
            </a:r>
            <a:r>
              <a:rPr lang="en-US" altLang="zh-CN" b="1" dirty="0">
                <a:solidFill>
                  <a:srgbClr val="0033CC"/>
                </a:solidFill>
              </a:rPr>
              <a:t>E3 </a:t>
            </a:r>
            <a:r>
              <a:rPr lang="zh-CN" altLang="en-US" b="1" dirty="0">
                <a:solidFill>
                  <a:srgbClr val="0033CC"/>
                </a:solidFill>
              </a:rPr>
              <a:t>泛素连接酶</a:t>
            </a:r>
            <a:r>
              <a:rPr lang="zh-CN" altLang="en-US" dirty="0"/>
              <a:t>的功能</a:t>
            </a:r>
            <a:endParaRPr lang="en-US" altLang="zh-CN" dirty="0"/>
          </a:p>
          <a:p>
            <a:pPr>
              <a:lnSpc>
                <a:spcPct val="150000"/>
              </a:lnSpc>
              <a:spcBef>
                <a:spcPts val="597"/>
              </a:spcBef>
              <a:spcAft>
                <a:spcPts val="1195"/>
              </a:spcAft>
            </a:pPr>
            <a:r>
              <a:rPr lang="zh-CN" altLang="en-US" dirty="0"/>
              <a:t>由</a:t>
            </a:r>
            <a:r>
              <a:rPr lang="en-US" altLang="zh-CN" b="1" dirty="0">
                <a:solidFill>
                  <a:srgbClr val="0033CC"/>
                </a:solidFill>
              </a:rPr>
              <a:t>Skp1</a:t>
            </a:r>
            <a:r>
              <a:rPr lang="zh-CN" altLang="en-US" b="1" dirty="0">
                <a:solidFill>
                  <a:srgbClr val="0033CC"/>
                </a:solidFill>
              </a:rPr>
              <a:t>、</a:t>
            </a:r>
            <a:r>
              <a:rPr lang="en-US" altLang="zh-CN" b="1" dirty="0">
                <a:solidFill>
                  <a:srgbClr val="0033CC"/>
                </a:solidFill>
              </a:rPr>
              <a:t>Cul1 </a:t>
            </a:r>
            <a:r>
              <a:rPr lang="zh-CN" altLang="en-US" b="1" dirty="0">
                <a:solidFill>
                  <a:srgbClr val="0033CC"/>
                </a:solidFill>
              </a:rPr>
              <a:t>和</a:t>
            </a:r>
            <a:r>
              <a:rPr lang="en-US" altLang="zh-CN" b="1" dirty="0">
                <a:solidFill>
                  <a:srgbClr val="0033CC"/>
                </a:solidFill>
              </a:rPr>
              <a:t>Rbx1 </a:t>
            </a:r>
            <a:r>
              <a:rPr lang="zh-CN" altLang="en-US" b="1" dirty="0">
                <a:solidFill>
                  <a:srgbClr val="0033CC"/>
                </a:solidFill>
              </a:rPr>
              <a:t>三种亚基</a:t>
            </a:r>
            <a:r>
              <a:rPr lang="zh-CN" altLang="en-US" dirty="0"/>
              <a:t>构成</a:t>
            </a:r>
            <a:endParaRPr lang="en-US" altLang="zh-CN" dirty="0"/>
          </a:p>
          <a:p>
            <a:pPr>
              <a:lnSpc>
                <a:spcPct val="150000"/>
              </a:lnSpc>
              <a:spcBef>
                <a:spcPts val="597"/>
              </a:spcBef>
              <a:spcAft>
                <a:spcPts val="1195"/>
              </a:spcAft>
            </a:pPr>
            <a:r>
              <a:rPr lang="en-US" altLang="zh-CN" b="1" dirty="0">
                <a:solidFill>
                  <a:srgbClr val="0033CC"/>
                </a:solidFill>
              </a:rPr>
              <a:t>Degradation of an S Phase CDK Inhibitor triggers DNA Replication</a:t>
            </a:r>
            <a:endParaRPr lang="zh-CN" altLang="en-US" b="1" dirty="0">
              <a:solidFill>
                <a:srgbClr val="0033CC"/>
              </a:solidFill>
            </a:endParaRPr>
          </a:p>
        </p:txBody>
      </p:sp>
      <p:pic>
        <p:nvPicPr>
          <p:cNvPr id="89092" name="Picture 5" descr="imagepage10">
            <a:extLst>
              <a:ext uri="{FF2B5EF4-FFF2-40B4-BE49-F238E27FC236}">
                <a16:creationId xmlns:a16="http://schemas.microsoft.com/office/drawing/2014/main" id="{65DA9B8D-DF40-4CDA-AFBF-B5AC88AF52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43367" y="1134333"/>
            <a:ext cx="5140220"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5BAB872-7CB8-4E65-871E-9AA8A31E4B39}"/>
              </a:ext>
            </a:extLst>
          </p:cNvPr>
          <p:cNvSpPr/>
          <p:nvPr/>
        </p:nvSpPr>
        <p:spPr>
          <a:xfrm>
            <a:off x="6931015" y="6470138"/>
            <a:ext cx="4164923" cy="369332"/>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13-10 SCF </a:t>
            </a:r>
            <a:r>
              <a:rPr lang="zh-CN" altLang="en-US" sz="1600" b="1" dirty="0">
                <a:solidFill>
                  <a:srgbClr val="0033CC"/>
                </a:solidFill>
                <a:latin typeface="Arial" panose="020B0604020202020204" pitchFamily="34" charset="0"/>
                <a:ea typeface="微软雅黑" panose="020B0503020204020204" pitchFamily="34" charset="-122"/>
              </a:rPr>
              <a:t>泛素化依赖蛋白质降解途径</a:t>
            </a:r>
          </a:p>
        </p:txBody>
      </p:sp>
      <p:sp>
        <p:nvSpPr>
          <p:cNvPr id="3" name="标题 2">
            <a:extLst>
              <a:ext uri="{FF2B5EF4-FFF2-40B4-BE49-F238E27FC236}">
                <a16:creationId xmlns:a16="http://schemas.microsoft.com/office/drawing/2014/main" id="{DD481354-8F34-4FC4-A238-9C85EBBD13FB}"/>
              </a:ext>
            </a:extLst>
          </p:cNvPr>
          <p:cNvSpPr>
            <a:spLocks noGrp="1"/>
          </p:cNvSpPr>
          <p:nvPr>
            <p:ph type="title"/>
          </p:nvPr>
        </p:nvSpPr>
        <p:spPr/>
        <p:txBody>
          <a:bodyPr/>
          <a:lstStyle/>
          <a:p>
            <a:r>
              <a:rPr lang="en-US" altLang="zh-CN" dirty="0"/>
              <a:t>SCF </a:t>
            </a:r>
            <a:r>
              <a:rPr lang="zh-CN" altLang="en-US" dirty="0"/>
              <a:t>泛素化依赖蛋白质降解途径（</a:t>
            </a:r>
            <a:r>
              <a:rPr lang="en-US" altLang="zh-CN" dirty="0">
                <a:solidFill>
                  <a:srgbClr val="0033CC"/>
                </a:solidFill>
              </a:rPr>
              <a:t>G1 cyclin</a:t>
            </a:r>
            <a:r>
              <a:rPr lang="zh-CN" altLang="en-US" dirty="0"/>
              <a:t>）</a:t>
            </a:r>
          </a:p>
        </p:txBody>
      </p:sp>
    </p:spTree>
    <p:extLst>
      <p:ext uri="{BB962C8B-B14F-4D97-AF65-F5344CB8AC3E}">
        <p14:creationId xmlns:p14="http://schemas.microsoft.com/office/powerpoint/2010/main" val="999292296"/>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a:extLst>
              <a:ext uri="{FF2B5EF4-FFF2-40B4-BE49-F238E27FC236}">
                <a16:creationId xmlns:a16="http://schemas.microsoft.com/office/drawing/2014/main" id="{DBCA2B27-F6D5-4C41-9538-56A73ED81C53}"/>
              </a:ext>
            </a:extLst>
          </p:cNvPr>
          <p:cNvSpPr>
            <a:spLocks noGrp="1"/>
          </p:cNvSpPr>
          <p:nvPr>
            <p:ph type="title"/>
          </p:nvPr>
        </p:nvSpPr>
        <p:spPr/>
        <p:txBody>
          <a:bodyPr/>
          <a:lstStyle/>
          <a:p>
            <a:r>
              <a:rPr lang="zh-CN" altLang="en-US" dirty="0">
                <a:solidFill>
                  <a:srgbClr val="0033CC"/>
                </a:solidFill>
              </a:rPr>
              <a:t>三个主要问题</a:t>
            </a:r>
          </a:p>
        </p:txBody>
      </p:sp>
      <p:sp>
        <p:nvSpPr>
          <p:cNvPr id="57347" name="内容占位符 2">
            <a:extLst>
              <a:ext uri="{FF2B5EF4-FFF2-40B4-BE49-F238E27FC236}">
                <a16:creationId xmlns:a16="http://schemas.microsoft.com/office/drawing/2014/main" id="{6AAAF599-F5C2-4DC9-A30F-8345CE51E578}"/>
              </a:ext>
            </a:extLst>
          </p:cNvPr>
          <p:cNvSpPr>
            <a:spLocks noGrp="1"/>
          </p:cNvSpPr>
          <p:nvPr>
            <p:ph idx="1"/>
          </p:nvPr>
        </p:nvSpPr>
        <p:spPr>
          <a:xfrm>
            <a:off x="774980" y="1102733"/>
            <a:ext cx="4891167" cy="5335245"/>
          </a:xfrm>
        </p:spPr>
        <p:txBody>
          <a:bodyPr>
            <a:normAutofit/>
          </a:bodyPr>
          <a:lstStyle/>
          <a:p>
            <a:pPr>
              <a:lnSpc>
                <a:spcPct val="150000"/>
              </a:lnSpc>
              <a:spcBef>
                <a:spcPts val="0"/>
              </a:spcBef>
              <a:defRPr/>
            </a:pPr>
            <a:r>
              <a:rPr lang="zh-CN" altLang="en-US" b="1" dirty="0"/>
              <a:t>不同时相</a:t>
            </a:r>
            <a:r>
              <a:rPr lang="en-US" altLang="zh-CN" b="1" dirty="0"/>
              <a:t>Cyclin-</a:t>
            </a:r>
            <a:r>
              <a:rPr lang="en-US" altLang="zh-CN" b="1" dirty="0" err="1"/>
              <a:t>Cdk</a:t>
            </a:r>
            <a:r>
              <a:rPr lang="zh-CN" altLang="en-US" b="1" dirty="0"/>
              <a:t>复合物活性调控及其用机制？</a:t>
            </a:r>
            <a:endParaRPr lang="en-US" altLang="zh-CN" b="1" dirty="0"/>
          </a:p>
          <a:p>
            <a:pPr>
              <a:lnSpc>
                <a:spcPct val="150000"/>
              </a:lnSpc>
              <a:spcBef>
                <a:spcPts val="0"/>
              </a:spcBef>
              <a:defRPr/>
            </a:pPr>
            <a:endParaRPr lang="en-US" altLang="zh-CN" b="1" dirty="0">
              <a:solidFill>
                <a:srgbClr val="0033CC"/>
              </a:solidFill>
            </a:endParaRPr>
          </a:p>
          <a:p>
            <a:pPr>
              <a:lnSpc>
                <a:spcPct val="150000"/>
              </a:lnSpc>
              <a:spcBef>
                <a:spcPts val="0"/>
              </a:spcBef>
              <a:defRPr/>
            </a:pPr>
            <a:r>
              <a:rPr lang="zh-CN" altLang="en-US" b="1" dirty="0">
                <a:solidFill>
                  <a:srgbClr val="0033CC"/>
                </a:solidFill>
              </a:rPr>
              <a:t>如何保证每个细胞周期</a:t>
            </a:r>
            <a:r>
              <a:rPr lang="en-US" altLang="zh-CN" b="1" dirty="0">
                <a:solidFill>
                  <a:srgbClr val="0033CC"/>
                </a:solidFill>
              </a:rPr>
              <a:t>DNA</a:t>
            </a:r>
            <a:r>
              <a:rPr lang="zh-CN" altLang="en-US" b="1" dirty="0">
                <a:solidFill>
                  <a:srgbClr val="0033CC"/>
                </a:solidFill>
              </a:rPr>
              <a:t>只在</a:t>
            </a:r>
            <a:r>
              <a:rPr lang="en-US" altLang="zh-CN" b="1" dirty="0">
                <a:solidFill>
                  <a:srgbClr val="0033CC"/>
                </a:solidFill>
              </a:rPr>
              <a:t>S</a:t>
            </a:r>
            <a:r>
              <a:rPr lang="zh-CN" altLang="en-US" b="1" dirty="0">
                <a:solidFill>
                  <a:srgbClr val="0033CC"/>
                </a:solidFill>
              </a:rPr>
              <a:t>期复制一次？</a:t>
            </a:r>
            <a:endParaRPr lang="en-US" altLang="zh-CN" b="1" dirty="0">
              <a:solidFill>
                <a:srgbClr val="0033CC"/>
              </a:solidFill>
            </a:endParaRPr>
          </a:p>
          <a:p>
            <a:pPr>
              <a:lnSpc>
                <a:spcPct val="150000"/>
              </a:lnSpc>
              <a:spcBef>
                <a:spcPts val="0"/>
              </a:spcBef>
              <a:defRPr/>
            </a:pPr>
            <a:endParaRPr lang="en-US" altLang="zh-CN" b="1" dirty="0">
              <a:solidFill>
                <a:srgbClr val="0033CC"/>
              </a:solidFill>
            </a:endParaRPr>
          </a:p>
          <a:p>
            <a:pPr>
              <a:lnSpc>
                <a:spcPct val="150000"/>
              </a:lnSpc>
              <a:spcBef>
                <a:spcPts val="0"/>
              </a:spcBef>
              <a:defRPr/>
            </a:pPr>
            <a:r>
              <a:rPr lang="zh-CN" altLang="en-US" b="1" dirty="0"/>
              <a:t>检验点如何发挥作用？</a:t>
            </a:r>
          </a:p>
        </p:txBody>
      </p:sp>
      <p:pic>
        <p:nvPicPr>
          <p:cNvPr id="5" name="图片 1">
            <a:extLst>
              <a:ext uri="{FF2B5EF4-FFF2-40B4-BE49-F238E27FC236}">
                <a16:creationId xmlns:a16="http://schemas.microsoft.com/office/drawing/2014/main" id="{507423B4-A8E7-46A0-8007-F9C2A0610FBC}"/>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403390" y="1522017"/>
            <a:ext cx="565851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7058997"/>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内容占位符 2">
            <a:extLst>
              <a:ext uri="{FF2B5EF4-FFF2-40B4-BE49-F238E27FC236}">
                <a16:creationId xmlns:a16="http://schemas.microsoft.com/office/drawing/2014/main" id="{BB8E7734-0841-4D0F-B93E-5EE9C80372A0}"/>
              </a:ext>
            </a:extLst>
          </p:cNvPr>
          <p:cNvSpPr>
            <a:spLocks noGrp="1"/>
          </p:cNvSpPr>
          <p:nvPr>
            <p:ph idx="1"/>
          </p:nvPr>
        </p:nvSpPr>
        <p:spPr>
          <a:xfrm>
            <a:off x="1260283" y="1063225"/>
            <a:ext cx="9669399" cy="5335245"/>
          </a:xfrm>
        </p:spPr>
        <p:txBody>
          <a:bodyPr>
            <a:normAutofit/>
          </a:bodyPr>
          <a:lstStyle/>
          <a:p>
            <a:pPr>
              <a:spcBef>
                <a:spcPts val="597"/>
              </a:spcBef>
              <a:spcAft>
                <a:spcPts val="597"/>
              </a:spcAft>
            </a:pPr>
            <a:r>
              <a:rPr lang="zh-CN" altLang="en-US" sz="2438" b="1" dirty="0">
                <a:solidFill>
                  <a:srgbClr val="0033CC"/>
                </a:solidFill>
              </a:rPr>
              <a:t>复制起始点识别复合物</a:t>
            </a:r>
            <a:r>
              <a:rPr lang="zh-CN" altLang="en-US" sz="2438" dirty="0"/>
              <a:t>（</a:t>
            </a:r>
            <a:r>
              <a:rPr lang="en-US" altLang="zh-CN" sz="2438" dirty="0"/>
              <a:t>origin recognition complex</a:t>
            </a:r>
            <a:r>
              <a:rPr lang="zh-CN" altLang="en-US" sz="2438" dirty="0"/>
              <a:t>，</a:t>
            </a:r>
            <a:r>
              <a:rPr lang="en-US" altLang="zh-CN" sz="2438" dirty="0"/>
              <a:t>ORC</a:t>
            </a:r>
            <a:r>
              <a:rPr lang="zh-CN" altLang="en-US" sz="2438" dirty="0"/>
              <a:t>）</a:t>
            </a:r>
            <a:endParaRPr lang="en-US" altLang="zh-CN" sz="2438" dirty="0"/>
          </a:p>
          <a:p>
            <a:pPr>
              <a:spcBef>
                <a:spcPts val="597"/>
              </a:spcBef>
              <a:spcAft>
                <a:spcPts val="597"/>
              </a:spcAft>
            </a:pPr>
            <a:r>
              <a:rPr lang="en-US" altLang="zh-CN" sz="2438" b="1" dirty="0" err="1">
                <a:solidFill>
                  <a:srgbClr val="0033CC"/>
                </a:solidFill>
              </a:rPr>
              <a:t>Mcm</a:t>
            </a:r>
            <a:r>
              <a:rPr lang="en-US" altLang="zh-CN" sz="2438" b="1" dirty="0">
                <a:solidFill>
                  <a:srgbClr val="0033CC"/>
                </a:solidFill>
              </a:rPr>
              <a:t> </a:t>
            </a:r>
            <a:r>
              <a:rPr lang="zh-CN" altLang="en-US" sz="2438" b="1" dirty="0">
                <a:solidFill>
                  <a:srgbClr val="0033CC"/>
                </a:solidFill>
              </a:rPr>
              <a:t>蛋白</a:t>
            </a:r>
            <a:r>
              <a:rPr lang="zh-CN" altLang="en-US" sz="2438" dirty="0"/>
              <a:t>（</a:t>
            </a:r>
            <a:r>
              <a:rPr lang="en-US" altLang="zh-CN" sz="2438" dirty="0" err="1"/>
              <a:t>minichromosome</a:t>
            </a:r>
            <a:r>
              <a:rPr lang="en-US" altLang="zh-CN" sz="2438" dirty="0"/>
              <a:t> </a:t>
            </a:r>
            <a:r>
              <a:rPr lang="en-US" altLang="zh-CN" sz="2438" dirty="0" err="1"/>
              <a:t>mantenance</a:t>
            </a:r>
            <a:r>
              <a:rPr lang="en-US" altLang="zh-CN" sz="2438" dirty="0"/>
              <a:t> protein</a:t>
            </a:r>
            <a:r>
              <a:rPr lang="zh-CN" altLang="en-US" sz="2438" dirty="0"/>
              <a:t>）</a:t>
            </a:r>
          </a:p>
        </p:txBody>
      </p:sp>
      <p:grpSp>
        <p:nvGrpSpPr>
          <p:cNvPr id="95236" name="组合 3">
            <a:extLst>
              <a:ext uri="{FF2B5EF4-FFF2-40B4-BE49-F238E27FC236}">
                <a16:creationId xmlns:a16="http://schemas.microsoft.com/office/drawing/2014/main" id="{01A7D318-E9A5-4593-911E-D95620901346}"/>
              </a:ext>
            </a:extLst>
          </p:cNvPr>
          <p:cNvGrpSpPr>
            <a:grpSpLocks/>
          </p:cNvGrpSpPr>
          <p:nvPr/>
        </p:nvGrpSpPr>
        <p:grpSpPr bwMode="auto">
          <a:xfrm>
            <a:off x="1746891" y="2331822"/>
            <a:ext cx="8698218" cy="3942959"/>
            <a:chOff x="113139" y="2276872"/>
            <a:chExt cx="8738175" cy="3960000"/>
          </a:xfrm>
        </p:grpSpPr>
        <p:pic>
          <p:nvPicPr>
            <p:cNvPr id="95237" name="Picture 5" descr="imagepage11">
              <a:extLst>
                <a:ext uri="{FF2B5EF4-FFF2-40B4-BE49-F238E27FC236}">
                  <a16:creationId xmlns:a16="http://schemas.microsoft.com/office/drawing/2014/main" id="{04A59722-51C2-4AF4-A37A-215E58CCE44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01162" y="2276872"/>
              <a:ext cx="3950152"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5" descr="imagepage11">
              <a:extLst>
                <a:ext uri="{FF2B5EF4-FFF2-40B4-BE49-F238E27FC236}">
                  <a16:creationId xmlns:a16="http://schemas.microsoft.com/office/drawing/2014/main" id="{E5CBAA8B-D88D-409E-819C-E0827D86343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139" y="2276872"/>
              <a:ext cx="4453554"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a:extLst>
              <a:ext uri="{FF2B5EF4-FFF2-40B4-BE49-F238E27FC236}">
                <a16:creationId xmlns:a16="http://schemas.microsoft.com/office/drawing/2014/main" id="{BD03BCC0-8F38-4292-AB19-123D591BB237}"/>
              </a:ext>
            </a:extLst>
          </p:cNvPr>
          <p:cNvSpPr/>
          <p:nvPr/>
        </p:nvSpPr>
        <p:spPr>
          <a:xfrm>
            <a:off x="1415512" y="6459418"/>
            <a:ext cx="9360976"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13-11 ORC</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cdc6</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cdc45</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CDK </a:t>
            </a:r>
            <a:r>
              <a:rPr lang="zh-CN" altLang="en-US" sz="1600" b="1" dirty="0">
                <a:solidFill>
                  <a:srgbClr val="0033CC"/>
                </a:solidFill>
                <a:latin typeface="Arial" panose="020B0604020202020204" pitchFamily="34" charset="0"/>
                <a:ea typeface="微软雅黑" panose="020B0503020204020204" pitchFamily="34" charset="-122"/>
              </a:rPr>
              <a:t>和</a:t>
            </a:r>
            <a:r>
              <a:rPr lang="en-US" altLang="zh-CN" sz="1600" b="1" dirty="0" err="1">
                <a:solidFill>
                  <a:srgbClr val="0033CC"/>
                </a:solidFill>
                <a:latin typeface="Arial" panose="020B0604020202020204" pitchFamily="34" charset="0"/>
                <a:ea typeface="微软雅黑" panose="020B0503020204020204" pitchFamily="34" charset="-122"/>
              </a:rPr>
              <a:t>Mcm</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与染色质的结合及其在</a:t>
            </a:r>
            <a:r>
              <a:rPr lang="en-US" altLang="zh-CN" sz="1600" b="1" dirty="0">
                <a:solidFill>
                  <a:srgbClr val="0033CC"/>
                </a:solidFill>
                <a:latin typeface="Arial" panose="020B0604020202020204" pitchFamily="34" charset="0"/>
                <a:ea typeface="微软雅黑" panose="020B0503020204020204" pitchFamily="34" charset="-122"/>
              </a:rPr>
              <a:t>DNA </a:t>
            </a:r>
            <a:r>
              <a:rPr lang="zh-CN" altLang="en-US" sz="1600" b="1" dirty="0">
                <a:solidFill>
                  <a:srgbClr val="0033CC"/>
                </a:solidFill>
                <a:latin typeface="Arial" panose="020B0604020202020204" pitchFamily="34" charset="0"/>
                <a:ea typeface="微软雅黑" panose="020B0503020204020204" pitchFamily="34" charset="-122"/>
              </a:rPr>
              <a:t>复制起始调控中的作用</a:t>
            </a:r>
          </a:p>
        </p:txBody>
      </p:sp>
      <p:sp>
        <p:nvSpPr>
          <p:cNvPr id="3" name="标题 2">
            <a:extLst>
              <a:ext uri="{FF2B5EF4-FFF2-40B4-BE49-F238E27FC236}">
                <a16:creationId xmlns:a16="http://schemas.microsoft.com/office/drawing/2014/main" id="{3C44289C-07EA-4966-9B36-20C3D738AAFD}"/>
              </a:ext>
            </a:extLst>
          </p:cNvPr>
          <p:cNvSpPr>
            <a:spLocks noGrp="1"/>
          </p:cNvSpPr>
          <p:nvPr>
            <p:ph type="title"/>
          </p:nvPr>
        </p:nvSpPr>
        <p:spPr/>
        <p:txBody>
          <a:bodyPr>
            <a:normAutofit/>
          </a:bodyPr>
          <a:lstStyle/>
          <a:p>
            <a:r>
              <a:rPr lang="en-US" altLang="zh-CN" dirty="0">
                <a:solidFill>
                  <a:srgbClr val="0033CC"/>
                </a:solidFill>
              </a:rPr>
              <a:t>DNA </a:t>
            </a:r>
            <a:r>
              <a:rPr lang="zh-CN" altLang="en-US" dirty="0">
                <a:solidFill>
                  <a:srgbClr val="0033CC"/>
                </a:solidFill>
              </a:rPr>
              <a:t>复制执照因子学说</a:t>
            </a:r>
            <a:r>
              <a:rPr lang="zh-CN" altLang="en-US" dirty="0"/>
              <a:t>（</a:t>
            </a:r>
            <a:r>
              <a:rPr lang="en-US" altLang="zh-CN" dirty="0"/>
              <a:t>DNA replication-licensing factor theory</a:t>
            </a:r>
            <a:r>
              <a:rPr lang="zh-CN" altLang="en-US" dirty="0"/>
              <a:t>）</a:t>
            </a:r>
          </a:p>
        </p:txBody>
      </p:sp>
    </p:spTree>
    <p:extLst>
      <p:ext uri="{BB962C8B-B14F-4D97-AF65-F5344CB8AC3E}">
        <p14:creationId xmlns:p14="http://schemas.microsoft.com/office/powerpoint/2010/main" val="2874293065"/>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7" name="图片 3">
            <a:extLst>
              <a:ext uri="{FF2B5EF4-FFF2-40B4-BE49-F238E27FC236}">
                <a16:creationId xmlns:a16="http://schemas.microsoft.com/office/drawing/2014/main" id="{FEAD963C-45C6-43D3-B14C-D61EF7AF2A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5089" y="1254804"/>
            <a:ext cx="6984656"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矩形 4">
            <a:extLst>
              <a:ext uri="{FF2B5EF4-FFF2-40B4-BE49-F238E27FC236}">
                <a16:creationId xmlns:a16="http://schemas.microsoft.com/office/drawing/2014/main" id="{3E4F1DAE-9473-48A1-BD41-8114CE5C4201}"/>
              </a:ext>
            </a:extLst>
          </p:cNvPr>
          <p:cNvSpPr>
            <a:spLocks noChangeArrowheads="1"/>
          </p:cNvSpPr>
          <p:nvPr/>
        </p:nvSpPr>
        <p:spPr bwMode="auto">
          <a:xfrm>
            <a:off x="5294811" y="1254804"/>
            <a:ext cx="5172551" cy="42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167" b="1" dirty="0">
                <a:solidFill>
                  <a:srgbClr val="0033CC"/>
                </a:solidFill>
                <a:latin typeface="Arial" panose="020B0604020202020204" pitchFamily="34" charset="0"/>
                <a:cs typeface="Arial" panose="020B0604020202020204" pitchFamily="34" charset="0"/>
              </a:rPr>
              <a:t>Origin-recognition complex (ORC)</a:t>
            </a:r>
            <a:endParaRPr lang="zh-CN" altLang="en-US" sz="2167" b="1" dirty="0">
              <a:solidFill>
                <a:srgbClr val="0033CC"/>
              </a:solidFill>
              <a:latin typeface="Arial" panose="020B0604020202020204" pitchFamily="34" charset="0"/>
              <a:cs typeface="Arial" panose="020B0604020202020204" pitchFamily="34" charset="0"/>
            </a:endParaRPr>
          </a:p>
        </p:txBody>
      </p:sp>
      <p:sp>
        <p:nvSpPr>
          <p:cNvPr id="93189" name="矩形 5">
            <a:extLst>
              <a:ext uri="{FF2B5EF4-FFF2-40B4-BE49-F238E27FC236}">
                <a16:creationId xmlns:a16="http://schemas.microsoft.com/office/drawing/2014/main" id="{5B8A0E2E-27BD-4EF0-84BA-B88E469A9CAC}"/>
              </a:ext>
            </a:extLst>
          </p:cNvPr>
          <p:cNvSpPr>
            <a:spLocks noChangeArrowheads="1"/>
          </p:cNvSpPr>
          <p:nvPr/>
        </p:nvSpPr>
        <p:spPr bwMode="auto">
          <a:xfrm>
            <a:off x="5294811" y="3124792"/>
            <a:ext cx="6533060" cy="42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167" b="1" dirty="0">
                <a:solidFill>
                  <a:srgbClr val="0033CC"/>
                </a:solidFill>
                <a:latin typeface="Arial" panose="020B0604020202020204" pitchFamily="34" charset="0"/>
                <a:cs typeface="Arial" panose="020B0604020202020204" pitchFamily="34" charset="0"/>
              </a:rPr>
              <a:t>replication initiation factors: Cdc6 and Cdt1</a:t>
            </a:r>
            <a:endParaRPr lang="zh-CN" altLang="en-US" sz="2167" b="1" dirty="0">
              <a:solidFill>
                <a:srgbClr val="0033CC"/>
              </a:solidFill>
              <a:latin typeface="Arial" panose="020B0604020202020204" pitchFamily="34" charset="0"/>
              <a:cs typeface="Arial" panose="020B0604020202020204" pitchFamily="34" charset="0"/>
            </a:endParaRPr>
          </a:p>
        </p:txBody>
      </p:sp>
      <p:sp>
        <p:nvSpPr>
          <p:cNvPr id="93190" name="矩形 6">
            <a:extLst>
              <a:ext uri="{FF2B5EF4-FFF2-40B4-BE49-F238E27FC236}">
                <a16:creationId xmlns:a16="http://schemas.microsoft.com/office/drawing/2014/main" id="{6857A21D-DB66-46C7-944F-F88F6845E876}"/>
              </a:ext>
            </a:extLst>
          </p:cNvPr>
          <p:cNvSpPr>
            <a:spLocks noChangeArrowheads="1"/>
          </p:cNvSpPr>
          <p:nvPr/>
        </p:nvSpPr>
        <p:spPr bwMode="auto">
          <a:xfrm>
            <a:off x="5294811" y="2108051"/>
            <a:ext cx="6251426" cy="75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167" b="1" dirty="0" err="1">
                <a:solidFill>
                  <a:srgbClr val="0033CC"/>
                </a:solidFill>
                <a:latin typeface="Arial" panose="020B0604020202020204" pitchFamily="34" charset="0"/>
                <a:cs typeface="Arial" panose="020B0604020202020204" pitchFamily="34" charset="0"/>
              </a:rPr>
              <a:t>Minichromosome</a:t>
            </a:r>
            <a:r>
              <a:rPr lang="en-US" altLang="zh-CN" sz="2167" b="1" dirty="0">
                <a:solidFill>
                  <a:srgbClr val="0033CC"/>
                </a:solidFill>
                <a:latin typeface="Arial" panose="020B0604020202020204" pitchFamily="34" charset="0"/>
                <a:cs typeface="Arial" panose="020B0604020202020204" pitchFamily="34" charset="0"/>
              </a:rPr>
              <a:t> maintenance protein complex (MCM)</a:t>
            </a:r>
            <a:endParaRPr lang="zh-CN" altLang="en-US" sz="2167" b="1" dirty="0">
              <a:solidFill>
                <a:srgbClr val="0033CC"/>
              </a:solidFill>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C8155CFF-BB01-4D79-A2F7-9EC68E348F0E}"/>
              </a:ext>
            </a:extLst>
          </p:cNvPr>
          <p:cNvSpPr>
            <a:spLocks noChangeArrowheads="1"/>
          </p:cNvSpPr>
          <p:nvPr/>
        </p:nvSpPr>
        <p:spPr bwMode="auto">
          <a:xfrm>
            <a:off x="7201631" y="4272677"/>
            <a:ext cx="4982255" cy="2585323"/>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dirty="0">
                <a:solidFill>
                  <a:schemeClr val="bg1"/>
                </a:solidFill>
                <a:latin typeface="Arial" panose="020B0604020202020204" pitchFamily="34" charset="0"/>
                <a:cs typeface="Arial" panose="020B0604020202020204" pitchFamily="34" charset="0"/>
              </a:rPr>
              <a:t>Concomitant with activation of the MCM helicases, Cdc6 and Cdt1 dissociate from the sites of DNA replication initiation. Once they have done so, their phosphorylation leads to their degradation by the SCF ubiquitin-protein ligase. Phosphorylation of the MCM helicases leads to the export of these proteins from the nucleus after they dissociate from the DNA on completion of DNA replication</a:t>
            </a:r>
            <a:endParaRPr lang="zh-CN" altLang="en-US" dirty="0">
              <a:solidFill>
                <a:schemeClr val="bg1"/>
              </a:solidFill>
              <a:latin typeface="Arial" panose="020B0604020202020204" pitchFamily="34" charset="0"/>
              <a:cs typeface="Arial" panose="020B0604020202020204" pitchFamily="34" charset="0"/>
            </a:endParaRPr>
          </a:p>
        </p:txBody>
      </p:sp>
      <p:sp>
        <p:nvSpPr>
          <p:cNvPr id="3" name="标题 2">
            <a:extLst>
              <a:ext uri="{FF2B5EF4-FFF2-40B4-BE49-F238E27FC236}">
                <a16:creationId xmlns:a16="http://schemas.microsoft.com/office/drawing/2014/main" id="{5B2B3559-0CFE-4802-801A-152AF18C4279}"/>
              </a:ext>
            </a:extLst>
          </p:cNvPr>
          <p:cNvSpPr>
            <a:spLocks noGrp="1"/>
          </p:cNvSpPr>
          <p:nvPr>
            <p:ph type="title"/>
          </p:nvPr>
        </p:nvSpPr>
        <p:spPr/>
        <p:txBody>
          <a:bodyPr/>
          <a:lstStyle/>
          <a:p>
            <a:r>
              <a:rPr lang="zh-CN" altLang="en-US" dirty="0"/>
              <a:t>每个细胞周期中</a:t>
            </a:r>
            <a:r>
              <a:rPr lang="en-US" altLang="zh-CN" dirty="0"/>
              <a:t>DNA</a:t>
            </a:r>
            <a:r>
              <a:rPr lang="zh-CN" altLang="en-US" dirty="0"/>
              <a:t>只在</a:t>
            </a:r>
            <a:r>
              <a:rPr lang="en-US" altLang="zh-CN" dirty="0"/>
              <a:t>S</a:t>
            </a:r>
            <a:r>
              <a:rPr lang="zh-CN" altLang="en-US" dirty="0"/>
              <a:t>期复制一次</a:t>
            </a:r>
          </a:p>
        </p:txBody>
      </p:sp>
    </p:spTree>
    <p:extLst>
      <p:ext uri="{BB962C8B-B14F-4D97-AF65-F5344CB8AC3E}">
        <p14:creationId xmlns:p14="http://schemas.microsoft.com/office/powerpoint/2010/main" val="123560619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330" name="组合 2">
            <a:extLst>
              <a:ext uri="{FF2B5EF4-FFF2-40B4-BE49-F238E27FC236}">
                <a16:creationId xmlns:a16="http://schemas.microsoft.com/office/drawing/2014/main" id="{0EB36D90-39BC-40D0-AA9F-7B73123CD20F}"/>
              </a:ext>
            </a:extLst>
          </p:cNvPr>
          <p:cNvGrpSpPr>
            <a:grpSpLocks/>
          </p:cNvGrpSpPr>
          <p:nvPr/>
        </p:nvGrpSpPr>
        <p:grpSpPr bwMode="auto">
          <a:xfrm>
            <a:off x="245686" y="1359484"/>
            <a:ext cx="11700629" cy="5287513"/>
            <a:chOff x="-2558" y="1205488"/>
            <a:chExt cx="9031490" cy="3960000"/>
          </a:xfrm>
        </p:grpSpPr>
        <p:pic>
          <p:nvPicPr>
            <p:cNvPr id="99332" name="Picture 4" descr="Pict0031">
              <a:extLst>
                <a:ext uri="{FF2B5EF4-FFF2-40B4-BE49-F238E27FC236}">
                  <a16:creationId xmlns:a16="http://schemas.microsoft.com/office/drawing/2014/main" id="{0E653510-A2E6-40C2-BBAB-ACC3CA052D29}"/>
                </a:ext>
              </a:extLst>
            </p:cNvPr>
            <p:cNvPicPr>
              <a:picLocks noChangeAspect="1" noChangeArrowheads="1"/>
            </p:cNvPicPr>
            <p:nvPr/>
          </p:nvPicPr>
          <p:blipFill>
            <a:blip r:embed="rId3" cstate="screen">
              <a:lum contrast="6000"/>
              <a:extLst>
                <a:ext uri="{28A0092B-C50C-407E-A947-70E740481C1C}">
                  <a14:useLocalDpi xmlns:a14="http://schemas.microsoft.com/office/drawing/2010/main"/>
                </a:ext>
              </a:extLst>
            </a:blip>
            <a:srcRect/>
            <a:stretch>
              <a:fillRect/>
            </a:stretch>
          </p:blipFill>
          <p:spPr bwMode="auto">
            <a:xfrm>
              <a:off x="6012160" y="1205488"/>
              <a:ext cx="3016772"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3" name="Picture 2" descr="1721">
              <a:extLst>
                <a:ext uri="{FF2B5EF4-FFF2-40B4-BE49-F238E27FC236}">
                  <a16:creationId xmlns:a16="http://schemas.microsoft.com/office/drawing/2014/main" id="{C44FA4BD-D24C-43E5-80FD-9A2EB44D77B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58" y="1295488"/>
              <a:ext cx="595000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标题 2">
            <a:extLst>
              <a:ext uri="{FF2B5EF4-FFF2-40B4-BE49-F238E27FC236}">
                <a16:creationId xmlns:a16="http://schemas.microsoft.com/office/drawing/2014/main" id="{02471D95-8CC3-413B-BDBC-E7B709E482C2}"/>
              </a:ext>
            </a:extLst>
          </p:cNvPr>
          <p:cNvSpPr>
            <a:spLocks noGrp="1"/>
          </p:cNvSpPr>
          <p:nvPr>
            <p:ph type="title"/>
          </p:nvPr>
        </p:nvSpPr>
        <p:spPr/>
        <p:txBody>
          <a:bodyPr/>
          <a:lstStyle/>
          <a:p>
            <a:r>
              <a:rPr lang="en-US" altLang="zh-CN" dirty="0"/>
              <a:t>S</a:t>
            </a:r>
            <a:r>
              <a:rPr lang="zh-CN" altLang="en-US" dirty="0"/>
              <a:t>期促进因子 </a:t>
            </a:r>
            <a:r>
              <a:rPr lang="en-US" altLang="zh-CN" dirty="0"/>
              <a:t>(S phase-promoting factor, SPF)</a:t>
            </a:r>
            <a:endParaRPr lang="zh-CN" altLang="en-US" dirty="0"/>
          </a:p>
        </p:txBody>
      </p:sp>
    </p:spTree>
    <p:extLst>
      <p:ext uri="{BB962C8B-B14F-4D97-AF65-F5344CB8AC3E}">
        <p14:creationId xmlns:p14="http://schemas.microsoft.com/office/powerpoint/2010/main" val="2625026406"/>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a:extLst>
              <a:ext uri="{FF2B5EF4-FFF2-40B4-BE49-F238E27FC236}">
                <a16:creationId xmlns:a16="http://schemas.microsoft.com/office/drawing/2014/main" id="{ECC9CA7B-2B56-4759-B45E-F68FEFB69BFA}"/>
              </a:ext>
            </a:extLst>
          </p:cNvPr>
          <p:cNvSpPr>
            <a:spLocks noGrp="1"/>
          </p:cNvSpPr>
          <p:nvPr>
            <p:ph type="title"/>
          </p:nvPr>
        </p:nvSpPr>
        <p:spPr/>
        <p:txBody>
          <a:bodyPr/>
          <a:lstStyle/>
          <a:p>
            <a:r>
              <a:rPr lang="zh-CN" altLang="en-US" dirty="0">
                <a:solidFill>
                  <a:srgbClr val="0033CC"/>
                </a:solidFill>
              </a:rPr>
              <a:t>三个主要问题</a:t>
            </a:r>
          </a:p>
        </p:txBody>
      </p:sp>
      <p:sp>
        <p:nvSpPr>
          <p:cNvPr id="57347" name="内容占位符 2">
            <a:extLst>
              <a:ext uri="{FF2B5EF4-FFF2-40B4-BE49-F238E27FC236}">
                <a16:creationId xmlns:a16="http://schemas.microsoft.com/office/drawing/2014/main" id="{DC895C6D-2A66-4AA1-A6B8-3B8181F6D91C}"/>
              </a:ext>
            </a:extLst>
          </p:cNvPr>
          <p:cNvSpPr>
            <a:spLocks noGrp="1"/>
          </p:cNvSpPr>
          <p:nvPr>
            <p:ph idx="1"/>
          </p:nvPr>
        </p:nvSpPr>
        <p:spPr>
          <a:xfrm>
            <a:off x="774979" y="1102733"/>
            <a:ext cx="4891169" cy="5335245"/>
          </a:xfrm>
        </p:spPr>
        <p:txBody>
          <a:bodyPr>
            <a:normAutofit/>
          </a:bodyPr>
          <a:lstStyle/>
          <a:p>
            <a:pPr>
              <a:lnSpc>
                <a:spcPct val="150000"/>
              </a:lnSpc>
              <a:spcBef>
                <a:spcPts val="597"/>
              </a:spcBef>
              <a:defRPr/>
            </a:pPr>
            <a:r>
              <a:rPr lang="zh-CN" altLang="en-US" b="1" dirty="0"/>
              <a:t>不同时相</a:t>
            </a:r>
            <a:r>
              <a:rPr lang="en-US" altLang="zh-CN" b="1" dirty="0"/>
              <a:t>Cyclin-</a:t>
            </a:r>
            <a:r>
              <a:rPr lang="en-US" altLang="zh-CN" b="1" dirty="0" err="1"/>
              <a:t>Cdk</a:t>
            </a:r>
            <a:r>
              <a:rPr lang="zh-CN" altLang="en-US" b="1" dirty="0"/>
              <a:t>复合物活性调控及其用机制？</a:t>
            </a:r>
            <a:endParaRPr lang="en-US" altLang="zh-CN" b="1" dirty="0"/>
          </a:p>
          <a:p>
            <a:pPr>
              <a:lnSpc>
                <a:spcPct val="150000"/>
              </a:lnSpc>
              <a:spcBef>
                <a:spcPts val="597"/>
              </a:spcBef>
              <a:defRPr/>
            </a:pPr>
            <a:endParaRPr lang="en-US" altLang="zh-CN" b="1" dirty="0"/>
          </a:p>
          <a:p>
            <a:pPr>
              <a:lnSpc>
                <a:spcPct val="150000"/>
              </a:lnSpc>
              <a:spcBef>
                <a:spcPts val="1792"/>
              </a:spcBef>
              <a:spcAft>
                <a:spcPts val="1792"/>
              </a:spcAft>
              <a:defRPr/>
            </a:pPr>
            <a:r>
              <a:rPr lang="zh-CN" altLang="en-US" b="1" dirty="0"/>
              <a:t>如何保证每个细胞周期</a:t>
            </a:r>
            <a:r>
              <a:rPr lang="en-US" altLang="zh-CN" b="1" dirty="0"/>
              <a:t>DNA</a:t>
            </a:r>
            <a:r>
              <a:rPr lang="zh-CN" altLang="en-US" b="1" dirty="0"/>
              <a:t>只在</a:t>
            </a:r>
            <a:r>
              <a:rPr lang="en-US" altLang="zh-CN" b="1" dirty="0"/>
              <a:t>S</a:t>
            </a:r>
            <a:r>
              <a:rPr lang="zh-CN" altLang="en-US" b="1" dirty="0"/>
              <a:t>期复制一次？</a:t>
            </a:r>
            <a:endParaRPr lang="en-US" altLang="zh-CN" b="1" dirty="0"/>
          </a:p>
          <a:p>
            <a:pPr>
              <a:lnSpc>
                <a:spcPct val="150000"/>
              </a:lnSpc>
              <a:spcBef>
                <a:spcPts val="1792"/>
              </a:spcBef>
              <a:spcAft>
                <a:spcPts val="1792"/>
              </a:spcAft>
              <a:defRPr/>
            </a:pPr>
            <a:r>
              <a:rPr lang="zh-CN" altLang="en-US" b="1" dirty="0">
                <a:solidFill>
                  <a:srgbClr val="0033CC"/>
                </a:solidFill>
              </a:rPr>
              <a:t>检验点如何发挥作用？</a:t>
            </a:r>
          </a:p>
        </p:txBody>
      </p:sp>
      <p:pic>
        <p:nvPicPr>
          <p:cNvPr id="5" name="Picture 2" descr="figure 17-14">
            <a:extLst>
              <a:ext uri="{FF2B5EF4-FFF2-40B4-BE49-F238E27FC236}">
                <a16:creationId xmlns:a16="http://schemas.microsoft.com/office/drawing/2014/main" id="{91664F24-8854-4FFB-A0CC-EBB58C992CC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64346" y="1195866"/>
            <a:ext cx="4752675"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4888010"/>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7">
            <a:extLst>
              <a:ext uri="{FF2B5EF4-FFF2-40B4-BE49-F238E27FC236}">
                <a16:creationId xmlns:a16="http://schemas.microsoft.com/office/drawing/2014/main" id="{13B4EBDA-FDAF-4EA3-A0D8-3762D8DB961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3617" y="1074804"/>
            <a:ext cx="7764766" cy="55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A09EC3DA-BBAE-4AC2-92F7-B783DD2B19DE}"/>
              </a:ext>
            </a:extLst>
          </p:cNvPr>
          <p:cNvSpPr>
            <a:spLocks noGrp="1"/>
          </p:cNvSpPr>
          <p:nvPr>
            <p:ph type="title"/>
          </p:nvPr>
        </p:nvSpPr>
        <p:spPr/>
        <p:txBody>
          <a:bodyPr/>
          <a:lstStyle/>
          <a:p>
            <a:r>
              <a:rPr lang="zh-CN" altLang="en-US" dirty="0"/>
              <a:t>（四）</a:t>
            </a:r>
            <a:r>
              <a:rPr lang="en-US" altLang="zh-CN" dirty="0"/>
              <a:t>S/G2/M </a:t>
            </a:r>
            <a:r>
              <a:rPr lang="zh-CN" altLang="en-US" dirty="0"/>
              <a:t>期转换与</a:t>
            </a:r>
            <a:r>
              <a:rPr lang="en-US" altLang="zh-CN" dirty="0"/>
              <a:t>DNA </a:t>
            </a:r>
            <a:r>
              <a:rPr lang="zh-CN" altLang="en-US" dirty="0"/>
              <a:t>复制检查点</a:t>
            </a:r>
          </a:p>
        </p:txBody>
      </p:sp>
    </p:spTree>
    <p:extLst>
      <p:ext uri="{BB962C8B-B14F-4D97-AF65-F5344CB8AC3E}">
        <p14:creationId xmlns:p14="http://schemas.microsoft.com/office/powerpoint/2010/main" val="2406669275"/>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C63B6-2685-495F-B973-1339AE0A4CAC}"/>
              </a:ext>
            </a:extLst>
          </p:cNvPr>
          <p:cNvSpPr>
            <a:spLocks noGrp="1"/>
          </p:cNvSpPr>
          <p:nvPr>
            <p:ph type="title"/>
          </p:nvPr>
        </p:nvSpPr>
        <p:spPr/>
        <p:txBody>
          <a:bodyPr/>
          <a:lstStyle/>
          <a:p>
            <a:r>
              <a:rPr lang="en-US" altLang="zh-CN" dirty="0"/>
              <a:t>DNA </a:t>
            </a:r>
            <a:r>
              <a:rPr lang="zh-CN" altLang="en-US" dirty="0"/>
              <a:t>复制检验点如何发挥作用</a:t>
            </a:r>
          </a:p>
        </p:txBody>
      </p:sp>
      <p:pic>
        <p:nvPicPr>
          <p:cNvPr id="5" name="图片 4" descr="13-12">
            <a:extLst>
              <a:ext uri="{FF2B5EF4-FFF2-40B4-BE49-F238E27FC236}">
                <a16:creationId xmlns:a16="http://schemas.microsoft.com/office/drawing/2014/main" id="{C7FAE110-B6DF-44D5-96ED-48ABEAEF0101}"/>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7047634" y="300510"/>
            <a:ext cx="4320000" cy="6480000"/>
          </a:xfrm>
          <a:prstGeom prst="rect">
            <a:avLst/>
          </a:prstGeom>
        </p:spPr>
      </p:pic>
      <p:sp>
        <p:nvSpPr>
          <p:cNvPr id="6" name="矩形 5">
            <a:extLst>
              <a:ext uri="{FF2B5EF4-FFF2-40B4-BE49-F238E27FC236}">
                <a16:creationId xmlns:a16="http://schemas.microsoft.com/office/drawing/2014/main" id="{6F0AD6CF-3BD8-4A18-BB3B-9A161E527FD1}"/>
              </a:ext>
            </a:extLst>
          </p:cNvPr>
          <p:cNvSpPr/>
          <p:nvPr/>
        </p:nvSpPr>
        <p:spPr>
          <a:xfrm>
            <a:off x="401153" y="4134883"/>
            <a:ext cx="6450983" cy="251992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13-12 S/G2/M </a:t>
            </a:r>
            <a:r>
              <a:rPr lang="zh-CN" altLang="en-US" sz="1600" b="1" dirty="0">
                <a:solidFill>
                  <a:srgbClr val="0033CC"/>
                </a:solidFill>
                <a:latin typeface="Arial" panose="020B0604020202020204" pitchFamily="34" charset="0"/>
                <a:ea typeface="微软雅黑" panose="020B0503020204020204" pitchFamily="34" charset="-122"/>
              </a:rPr>
              <a:t>期转化与</a:t>
            </a:r>
            <a:r>
              <a:rPr lang="en-US" altLang="zh-CN" sz="1600" b="1" dirty="0">
                <a:solidFill>
                  <a:srgbClr val="0033CC"/>
                </a:solidFill>
                <a:latin typeface="Arial" panose="020B0604020202020204" pitchFamily="34" charset="0"/>
                <a:ea typeface="微软雅黑" panose="020B0503020204020204" pitchFamily="34" charset="-122"/>
              </a:rPr>
              <a:t>DNA </a:t>
            </a:r>
            <a:r>
              <a:rPr lang="zh-CN" altLang="en-US" sz="1600" b="1" dirty="0">
                <a:solidFill>
                  <a:srgbClr val="0033CC"/>
                </a:solidFill>
                <a:latin typeface="Arial" panose="020B0604020202020204" pitchFamily="34" charset="0"/>
                <a:ea typeface="微软雅黑" panose="020B0503020204020204" pitchFamily="34" charset="-122"/>
              </a:rPr>
              <a:t>复制检验点</a:t>
            </a:r>
          </a:p>
          <a:p>
            <a:pPr algn="ctr">
              <a:lnSpc>
                <a:spcPts val="2400"/>
              </a:lnSpc>
            </a:pPr>
            <a:r>
              <a:rPr lang="en-US" altLang="zh-CN" sz="1400" dirty="0">
                <a:latin typeface="Arial" panose="020B0604020202020204" pitchFamily="34" charset="0"/>
                <a:ea typeface="微软雅黑" panose="020B0503020204020204" pitchFamily="34" charset="-122"/>
              </a:rPr>
              <a:t>S </a:t>
            </a:r>
            <a:r>
              <a:rPr lang="zh-CN" altLang="en-US" sz="1400" dirty="0">
                <a:latin typeface="Arial" panose="020B0604020202020204" pitchFamily="34" charset="0"/>
                <a:ea typeface="微软雅黑" panose="020B0503020204020204" pitchFamily="34" charset="-122"/>
              </a:rPr>
              <a:t>期内部检验点和</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复制检验点能够将细胞停滞在</a:t>
            </a:r>
            <a:r>
              <a:rPr lang="en-US" altLang="zh-CN" sz="1400" dirty="0">
                <a:latin typeface="Arial" panose="020B0604020202020204" pitchFamily="34" charset="0"/>
                <a:ea typeface="微软雅黑" panose="020B0503020204020204" pitchFamily="34" charset="-122"/>
              </a:rPr>
              <a:t>S </a:t>
            </a:r>
            <a:r>
              <a:rPr lang="zh-CN" altLang="en-US" sz="1400" dirty="0">
                <a:latin typeface="Arial" panose="020B0604020202020204" pitchFamily="34" charset="0"/>
                <a:ea typeface="微软雅黑" panose="020B0503020204020204" pitchFamily="34" charset="-122"/>
              </a:rPr>
              <a:t>期和</a:t>
            </a:r>
            <a:r>
              <a:rPr lang="en-US" altLang="zh-CN" sz="1400" dirty="0">
                <a:latin typeface="Arial" panose="020B0604020202020204" pitchFamily="34" charset="0"/>
                <a:ea typeface="微软雅黑" panose="020B0503020204020204" pitchFamily="34" charset="-122"/>
              </a:rPr>
              <a:t>G2/M </a:t>
            </a:r>
            <a:r>
              <a:rPr lang="zh-CN" altLang="en-US" sz="1400" dirty="0">
                <a:latin typeface="Arial" panose="020B0604020202020204" pitchFamily="34" charset="0"/>
                <a:ea typeface="微软雅黑" panose="020B0503020204020204" pitchFamily="34" charset="-122"/>
              </a:rPr>
              <a:t>期。当</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复制叉阻断引发单链</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时，</a:t>
            </a:r>
            <a:r>
              <a:rPr lang="en-US" altLang="zh-CN" sz="1400" dirty="0">
                <a:latin typeface="Arial" panose="020B0604020202020204" pitchFamily="34" charset="0"/>
                <a:ea typeface="微软雅黑" panose="020B0503020204020204" pitchFamily="34" charset="-122"/>
              </a:rPr>
              <a:t>ATR-CHK1 </a:t>
            </a:r>
            <a:r>
              <a:rPr lang="zh-CN" altLang="en-US" sz="1400" dirty="0">
                <a:latin typeface="Arial" panose="020B0604020202020204" pitchFamily="34" charset="0"/>
                <a:ea typeface="微软雅黑" panose="020B0503020204020204" pitchFamily="34" charset="-122"/>
              </a:rPr>
              <a:t>通路被激活。当</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双链断裂时，</a:t>
            </a:r>
            <a:r>
              <a:rPr lang="en-US" altLang="zh-CN" sz="1400" dirty="0">
                <a:latin typeface="Arial" panose="020B0604020202020204" pitchFamily="34" charset="0"/>
                <a:ea typeface="微软雅黑" panose="020B0503020204020204" pitchFamily="34" charset="-122"/>
              </a:rPr>
              <a:t>ATM-CHK2 </a:t>
            </a:r>
            <a:r>
              <a:rPr lang="zh-CN" altLang="en-US" sz="1400" dirty="0">
                <a:latin typeface="Arial" panose="020B0604020202020204" pitchFamily="34" charset="0"/>
                <a:ea typeface="微软雅黑" panose="020B0503020204020204" pitchFamily="34" charset="-122"/>
              </a:rPr>
              <a:t>通路被激活。</a:t>
            </a:r>
            <a:r>
              <a:rPr lang="en-US" altLang="zh-CN" sz="1400" dirty="0">
                <a:latin typeface="Arial" panose="020B0604020202020204" pitchFamily="34" charset="0"/>
                <a:ea typeface="微软雅黑" panose="020B0503020204020204" pitchFamily="34" charset="-122"/>
              </a:rPr>
              <a:t>S </a:t>
            </a:r>
            <a:r>
              <a:rPr lang="zh-CN" altLang="en-US" sz="1400" dirty="0">
                <a:latin typeface="Arial" panose="020B0604020202020204" pitchFamily="34" charset="0"/>
                <a:ea typeface="微软雅黑" panose="020B0503020204020204" pitchFamily="34" charset="-122"/>
              </a:rPr>
              <a:t>期内部检验点由</a:t>
            </a:r>
            <a:r>
              <a:rPr lang="en-US" altLang="zh-CN" sz="1400" dirty="0">
                <a:latin typeface="Arial" panose="020B0604020202020204" pitchFamily="34" charset="0"/>
                <a:ea typeface="微软雅黑" panose="020B0503020204020204" pitchFamily="34" charset="-122"/>
              </a:rPr>
              <a:t>SMC1 </a:t>
            </a:r>
            <a:r>
              <a:rPr lang="zh-CN" altLang="en-US" sz="1400" dirty="0">
                <a:latin typeface="Arial" panose="020B0604020202020204" pitchFamily="34" charset="0"/>
                <a:ea typeface="微软雅黑" panose="020B0503020204020204" pitchFamily="34" charset="-122"/>
              </a:rPr>
              <a:t>磷酸化通路和</a:t>
            </a:r>
            <a:r>
              <a:rPr lang="en-US" altLang="zh-CN" sz="1400" dirty="0">
                <a:latin typeface="Arial" panose="020B0604020202020204" pitchFamily="34" charset="0"/>
                <a:ea typeface="微软雅黑" panose="020B0503020204020204" pitchFamily="34" charset="-122"/>
              </a:rPr>
              <a:t>cdc25A-CDK2/cyclin E/A-cdc45 </a:t>
            </a:r>
            <a:r>
              <a:rPr lang="zh-CN" altLang="en-US" sz="1400" dirty="0">
                <a:latin typeface="Arial" panose="020B0604020202020204" pitchFamily="34" charset="0"/>
                <a:ea typeface="微软雅黑" panose="020B0503020204020204" pitchFamily="34" charset="-122"/>
              </a:rPr>
              <a:t>通路介导。</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复制检验点主要是由</a:t>
            </a:r>
            <a:r>
              <a:rPr lang="en-US" altLang="zh-CN" sz="1400" dirty="0">
                <a:latin typeface="Arial" panose="020B0604020202020204" pitchFamily="34" charset="0"/>
                <a:ea typeface="微软雅黑" panose="020B0503020204020204" pitchFamily="34" charset="-122"/>
              </a:rPr>
              <a:t>ATR/CHK1 </a:t>
            </a:r>
            <a:r>
              <a:rPr lang="zh-CN" altLang="en-US" sz="1400" dirty="0">
                <a:latin typeface="Arial" panose="020B0604020202020204" pitchFamily="34" charset="0"/>
                <a:ea typeface="微软雅黑" panose="020B0503020204020204" pitchFamily="34" charset="-122"/>
              </a:rPr>
              <a:t>介导的</a:t>
            </a:r>
            <a:r>
              <a:rPr lang="en-US" altLang="zh-CN" sz="1400" dirty="0">
                <a:latin typeface="Arial" panose="020B0604020202020204" pitchFamily="34" charset="0"/>
                <a:ea typeface="微软雅黑" panose="020B0503020204020204" pitchFamily="34" charset="-122"/>
              </a:rPr>
              <a:t>cdc25A </a:t>
            </a:r>
            <a:r>
              <a:rPr lang="zh-CN" altLang="en-US" sz="1400" dirty="0">
                <a:latin typeface="Arial" panose="020B0604020202020204" pitchFamily="34" charset="0"/>
                <a:ea typeface="微软雅黑" panose="020B0503020204020204" pitchFamily="34" charset="-122"/>
              </a:rPr>
              <a:t>降解从而抑制</a:t>
            </a:r>
            <a:r>
              <a:rPr lang="en-US" altLang="zh-CN" sz="1400" dirty="0">
                <a:latin typeface="Arial" panose="020B0604020202020204" pitchFamily="34" charset="0"/>
                <a:ea typeface="微软雅黑" panose="020B0503020204020204" pitchFamily="34" charset="-122"/>
              </a:rPr>
              <a:t>cyclin E/A-CDK2</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ATM/ATR </a:t>
            </a:r>
            <a:r>
              <a:rPr lang="zh-CN" altLang="en-US" sz="1400" dirty="0">
                <a:latin typeface="Arial" panose="020B0604020202020204" pitchFamily="34" charset="0"/>
                <a:ea typeface="微软雅黑" panose="020B0503020204020204" pitchFamily="34" charset="-122"/>
              </a:rPr>
              <a:t>是与</a:t>
            </a:r>
            <a:r>
              <a:rPr lang="en-US" altLang="zh-CN" sz="1400" dirty="0">
                <a:latin typeface="Arial" panose="020B0604020202020204" pitchFamily="34" charset="0"/>
                <a:ea typeface="微软雅黑" panose="020B0503020204020204" pitchFamily="34" charset="-122"/>
              </a:rPr>
              <a:t>PI-3-K </a:t>
            </a:r>
            <a:r>
              <a:rPr lang="zh-CN" altLang="en-US" sz="1400" dirty="0">
                <a:latin typeface="Arial" panose="020B0604020202020204" pitchFamily="34" charset="0"/>
                <a:ea typeface="微软雅黑" panose="020B0503020204020204" pitchFamily="34" charset="-122"/>
              </a:rPr>
              <a:t>同源的激酶， 也是</a:t>
            </a:r>
            <a:r>
              <a:rPr lang="en-US" altLang="zh-CN" sz="1400" dirty="0">
                <a:latin typeface="Arial" panose="020B0604020202020204" pitchFamily="34" charset="0"/>
                <a:ea typeface="微软雅黑" panose="020B0503020204020204" pitchFamily="34" charset="-122"/>
              </a:rPr>
              <a:t>DNA</a:t>
            </a:r>
            <a:r>
              <a:rPr lang="zh-CN" altLang="en-US" sz="1400" dirty="0">
                <a:latin typeface="Arial" panose="020B0604020202020204" pitchFamily="34" charset="0"/>
                <a:ea typeface="微软雅黑" panose="020B0503020204020204" pitchFamily="34" charset="-122"/>
              </a:rPr>
              <a:t>损伤信号感受因子，进而激活下游信号通路。</a:t>
            </a:r>
            <a:r>
              <a:rPr lang="en-US" altLang="zh-CN" sz="1400" dirty="0">
                <a:latin typeface="Arial" panose="020B0604020202020204" pitchFamily="34" charset="0"/>
                <a:ea typeface="微软雅黑" panose="020B0503020204020204" pitchFamily="34" charset="-122"/>
              </a:rPr>
              <a:t>CHK2/CHK1</a:t>
            </a:r>
            <a:r>
              <a:rPr lang="zh-CN" altLang="en-US" sz="1400" dirty="0">
                <a:latin typeface="Arial" panose="020B0604020202020204" pitchFamily="34" charset="0"/>
                <a:ea typeface="微软雅黑" panose="020B0503020204020204" pitchFamily="34" charset="-122"/>
              </a:rPr>
              <a:t>：哺乳类细胞中</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损伤信号感受因子的底物，又是下游效应器分子</a:t>
            </a:r>
            <a:r>
              <a:rPr lang="en-US" altLang="zh-CN" sz="1400" dirty="0">
                <a:latin typeface="Arial" panose="020B0604020202020204" pitchFamily="34" charset="0"/>
                <a:ea typeface="微软雅黑" panose="020B0503020204020204" pitchFamily="34" charset="-122"/>
              </a:rPr>
              <a:t>Ser/</a:t>
            </a:r>
            <a:r>
              <a:rPr lang="en-US" altLang="zh-CN" sz="1400" dirty="0" err="1">
                <a:latin typeface="Arial" panose="020B0604020202020204" pitchFamily="34" charset="0"/>
                <a:ea typeface="微软雅黑" panose="020B0503020204020204" pitchFamily="34" charset="-122"/>
              </a:rPr>
              <a:t>Thr</a:t>
            </a:r>
            <a:r>
              <a:rPr lang="zh-CN" altLang="en-US" sz="1400" dirty="0">
                <a:latin typeface="Arial" panose="020B0604020202020204" pitchFamily="34" charset="0"/>
                <a:ea typeface="微软雅黑" panose="020B0503020204020204" pitchFamily="34" charset="-122"/>
              </a:rPr>
              <a:t>激酶</a:t>
            </a:r>
          </a:p>
        </p:txBody>
      </p:sp>
    </p:spTree>
    <p:extLst>
      <p:ext uri="{BB962C8B-B14F-4D97-AF65-F5344CB8AC3E}">
        <p14:creationId xmlns:p14="http://schemas.microsoft.com/office/powerpoint/2010/main" val="420298554"/>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2" descr="figure 17-63 part 1">
            <a:extLst>
              <a:ext uri="{FF2B5EF4-FFF2-40B4-BE49-F238E27FC236}">
                <a16:creationId xmlns:a16="http://schemas.microsoft.com/office/drawing/2014/main" id="{C058CD63-E53D-41EB-AA94-EC8D8FB1DE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3965" y="1293953"/>
            <a:ext cx="6628573"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0" name="Text Box 3">
            <a:extLst>
              <a:ext uri="{FF2B5EF4-FFF2-40B4-BE49-F238E27FC236}">
                <a16:creationId xmlns:a16="http://schemas.microsoft.com/office/drawing/2014/main" id="{20A6D912-BBAF-4882-81BA-620E37279068}"/>
              </a:ext>
            </a:extLst>
          </p:cNvPr>
          <p:cNvSpPr txBox="1">
            <a:spLocks noChangeArrowheads="1"/>
          </p:cNvSpPr>
          <p:nvPr/>
        </p:nvSpPr>
        <p:spPr bwMode="auto">
          <a:xfrm>
            <a:off x="1562100" y="6524629"/>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ctr" eaLnBrk="1" hangingPunct="1">
              <a:spcBef>
                <a:spcPct val="0"/>
              </a:spcBef>
              <a:buFontTx/>
              <a:buNone/>
            </a:pPr>
            <a:r>
              <a:rPr lang="en-US" altLang="zh-CN" sz="1100" dirty="0">
                <a:ea typeface="宋体" panose="02010600030101010101" pitchFamily="2" charset="-122"/>
              </a:rPr>
              <a:t>Figure 17-63 </a:t>
            </a:r>
            <a:r>
              <a:rPr lang="en-US" altLang="zh-CN" sz="1100" i="1" dirty="0">
                <a:ea typeface="宋体" panose="02010600030101010101" pitchFamily="2" charset="-122"/>
              </a:rPr>
              <a:t>Molecular Biology of the Cell</a:t>
            </a:r>
            <a:r>
              <a:rPr lang="en-US" altLang="zh-CN" sz="1100"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7D25F9B0-F9F0-42EE-97A5-DE0CED265B8B}"/>
              </a:ext>
            </a:extLst>
          </p:cNvPr>
          <p:cNvSpPr>
            <a:spLocks noGrp="1"/>
          </p:cNvSpPr>
          <p:nvPr>
            <p:ph type="title"/>
          </p:nvPr>
        </p:nvSpPr>
        <p:spPr/>
        <p:txBody>
          <a:bodyPr/>
          <a:lstStyle/>
          <a:p>
            <a:r>
              <a:rPr lang="en-US" altLang="zh-CN" dirty="0"/>
              <a:t>DNA</a:t>
            </a:r>
            <a:r>
              <a:rPr lang="zh-CN" altLang="en-US" dirty="0"/>
              <a:t>损伤检验点</a:t>
            </a:r>
          </a:p>
        </p:txBody>
      </p:sp>
      <p:pic>
        <p:nvPicPr>
          <p:cNvPr id="7" name="Picture 2" descr="figure 17-63 part 2">
            <a:extLst>
              <a:ext uri="{FF2B5EF4-FFF2-40B4-BE49-F238E27FC236}">
                <a16:creationId xmlns:a16="http://schemas.microsoft.com/office/drawing/2014/main" id="{4C3705A7-60B3-4BF3-A10E-E3368D70CEE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280197" y="1293953"/>
            <a:ext cx="4661482" cy="52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标题 1">
            <a:extLst>
              <a:ext uri="{FF2B5EF4-FFF2-40B4-BE49-F238E27FC236}">
                <a16:creationId xmlns:a16="http://schemas.microsoft.com/office/drawing/2014/main" id="{8897F3D1-7D58-4BDE-8538-78E75F3CCC40}"/>
              </a:ext>
            </a:extLst>
          </p:cNvPr>
          <p:cNvSpPr>
            <a:spLocks noGrp="1"/>
          </p:cNvSpPr>
          <p:nvPr>
            <p:ph type="title"/>
          </p:nvPr>
        </p:nvSpPr>
        <p:spPr/>
        <p:txBody>
          <a:bodyPr/>
          <a:lstStyle/>
          <a:p>
            <a:r>
              <a:rPr lang="zh-CN" altLang="en-US" dirty="0"/>
              <a:t>“引擎”与“刹车” </a:t>
            </a:r>
            <a:r>
              <a:rPr lang="en-US" altLang="zh-CN" dirty="0">
                <a:solidFill>
                  <a:srgbClr val="0033CC"/>
                </a:solidFill>
              </a:rPr>
              <a:t>engine and brake</a:t>
            </a:r>
            <a:endParaRPr lang="zh-CN" altLang="en-US" dirty="0">
              <a:solidFill>
                <a:srgbClr val="0033CC"/>
              </a:solidFill>
            </a:endParaRPr>
          </a:p>
        </p:txBody>
      </p:sp>
      <p:sp>
        <p:nvSpPr>
          <p:cNvPr id="4" name="Text Box 9">
            <a:extLst>
              <a:ext uri="{FF2B5EF4-FFF2-40B4-BE49-F238E27FC236}">
                <a16:creationId xmlns:a16="http://schemas.microsoft.com/office/drawing/2014/main" id="{BFAEF1B1-474F-40D8-A2BC-9D131D6A5330}"/>
              </a:ext>
            </a:extLst>
          </p:cNvPr>
          <p:cNvSpPr txBox="1">
            <a:spLocks noChangeArrowheads="1"/>
          </p:cNvSpPr>
          <p:nvPr/>
        </p:nvSpPr>
        <p:spPr bwMode="auto">
          <a:xfrm>
            <a:off x="7805725" y="6132520"/>
            <a:ext cx="3081672" cy="422680"/>
          </a:xfrm>
          <a:prstGeom prst="rect">
            <a:avLst/>
          </a:prstGeom>
          <a:solidFill>
            <a:srgbClr val="0033CC"/>
          </a:solidFill>
          <a:ln>
            <a:noFill/>
          </a:ln>
        </p:spPr>
        <p:txBody>
          <a:bodyPr wrap="square">
            <a:spAutoFit/>
          </a:bodyPr>
          <a:lstStyle>
            <a:defPPr>
              <a:defRPr lang="zh-CN"/>
            </a:defPPr>
            <a:lvl1pPr algn="ctr">
              <a:lnSpc>
                <a:spcPts val="2800"/>
              </a:lnSpc>
              <a:spcBef>
                <a:spcPts val="600"/>
              </a:spcBef>
              <a:spcAft>
                <a:spcPts val="600"/>
              </a:spcAft>
              <a:defRPr sz="200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dirty="0">
                <a:latin typeface="Arial" panose="020B0604020202020204" pitchFamily="34" charset="0"/>
              </a:rPr>
              <a:t>“brake”</a:t>
            </a:r>
          </a:p>
        </p:txBody>
      </p:sp>
      <p:pic>
        <p:nvPicPr>
          <p:cNvPr id="3" name="图片 2">
            <a:extLst>
              <a:ext uri="{FF2B5EF4-FFF2-40B4-BE49-F238E27FC236}">
                <a16:creationId xmlns:a16="http://schemas.microsoft.com/office/drawing/2014/main" id="{BA542533-496E-4660-935B-6B260898EB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772" y="1629000"/>
            <a:ext cx="5592228" cy="3600000"/>
          </a:xfrm>
          <a:prstGeom prst="rect">
            <a:avLst/>
          </a:prstGeom>
        </p:spPr>
      </p:pic>
      <p:sp>
        <p:nvSpPr>
          <p:cNvPr id="5" name="矩形 4">
            <a:extLst>
              <a:ext uri="{FF2B5EF4-FFF2-40B4-BE49-F238E27FC236}">
                <a16:creationId xmlns:a16="http://schemas.microsoft.com/office/drawing/2014/main" id="{E62415FA-AD1C-45D5-B640-CABF4D01E220}"/>
              </a:ext>
            </a:extLst>
          </p:cNvPr>
          <p:cNvSpPr/>
          <p:nvPr/>
        </p:nvSpPr>
        <p:spPr>
          <a:xfrm>
            <a:off x="533523" y="5888440"/>
            <a:ext cx="5532726" cy="787075"/>
          </a:xfrm>
          <a:prstGeom prst="rect">
            <a:avLst/>
          </a:prstGeom>
          <a:solidFill>
            <a:srgbClr val="0033CC"/>
          </a:solidFill>
          <a:ln>
            <a:noFill/>
          </a:ln>
        </p:spPr>
        <p:txBody>
          <a:bodyPr wrap="square">
            <a:spAutoFit/>
          </a:bodyPr>
          <a:lstStyle/>
          <a:p>
            <a:pPr algn="ctr">
              <a:lnSpc>
                <a:spcPts val="2800"/>
              </a:lnSpc>
              <a:spcBef>
                <a:spcPts val="600"/>
              </a:spcBef>
              <a:spcAft>
                <a:spcPts val="600"/>
              </a:spcAft>
            </a:pPr>
            <a:r>
              <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细胞周期蛋白依赖的蛋白激酶复合物</a:t>
            </a:r>
            <a:r>
              <a:rPr lang="zh-CN" altLang="en-US" sz="2000" dirty="0">
                <a:solidFill>
                  <a:schemeClr val="bg1"/>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cyclin-dependent kinase complex</a:t>
            </a:r>
            <a:r>
              <a:rPr lang="zh-CN" altLang="en-US" sz="2000" dirty="0">
                <a:solidFill>
                  <a:schemeClr val="bg1"/>
                </a:solidFill>
                <a:latin typeface="Arial" panose="020B0604020202020204" pitchFamily="34" charset="0"/>
                <a:cs typeface="Arial" panose="020B0604020202020204" pitchFamily="34" charset="0"/>
              </a:rPr>
              <a:t>，</a:t>
            </a:r>
            <a:r>
              <a:rPr lang="en-US" altLang="zh-CN" sz="2000" dirty="0">
                <a:solidFill>
                  <a:schemeClr val="bg1"/>
                </a:solidFill>
                <a:latin typeface="Arial" panose="020B0604020202020204" pitchFamily="34" charset="0"/>
                <a:cs typeface="Arial" panose="020B0604020202020204" pitchFamily="34" charset="0"/>
              </a:rPr>
              <a:t>CDK</a:t>
            </a:r>
            <a:r>
              <a:rPr lang="zh-CN" altLang="en-US" sz="2000" dirty="0">
                <a:solidFill>
                  <a:schemeClr val="bg1"/>
                </a:solidFill>
                <a:latin typeface="Arial" panose="020B0604020202020204" pitchFamily="34" charset="0"/>
                <a:cs typeface="Arial" panose="020B0604020202020204" pitchFamily="34" charset="0"/>
              </a:rPr>
              <a:t>）</a:t>
            </a:r>
          </a:p>
        </p:txBody>
      </p:sp>
      <p:pic>
        <p:nvPicPr>
          <p:cNvPr id="8" name="Picture 2" descr="figure 17-14">
            <a:extLst>
              <a:ext uri="{FF2B5EF4-FFF2-40B4-BE49-F238E27FC236}">
                <a16:creationId xmlns:a16="http://schemas.microsoft.com/office/drawing/2014/main" id="{54026219-CE8D-4202-8AF5-0866BD33F18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70223" y="1068015"/>
            <a:ext cx="4752675"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3">
            <a:extLst>
              <a:ext uri="{FF2B5EF4-FFF2-40B4-BE49-F238E27FC236}">
                <a16:creationId xmlns:a16="http://schemas.microsoft.com/office/drawing/2014/main" id="{3ABB6DED-35B4-4F01-8B86-D6AA31769ECA}"/>
              </a:ext>
            </a:extLst>
          </p:cNvPr>
          <p:cNvSpPr txBox="1">
            <a:spLocks noChangeArrowheads="1"/>
          </p:cNvSpPr>
          <p:nvPr/>
        </p:nvSpPr>
        <p:spPr bwMode="auto">
          <a:xfrm>
            <a:off x="3165071" y="6572881"/>
            <a:ext cx="9026930"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96" dirty="0">
                <a:ea typeface="宋体" panose="02010600030101010101" pitchFamily="2" charset="-122"/>
              </a:rPr>
              <a:t>Figure 17-14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spTree>
    <p:extLst>
      <p:ext uri="{BB962C8B-B14F-4D97-AF65-F5344CB8AC3E}">
        <p14:creationId xmlns:p14="http://schemas.microsoft.com/office/powerpoint/2010/main" val="3423995973"/>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a:extLst>
              <a:ext uri="{FF2B5EF4-FFF2-40B4-BE49-F238E27FC236}">
                <a16:creationId xmlns:a16="http://schemas.microsoft.com/office/drawing/2014/main" id="{54028A81-DACF-42C1-8566-72801AB01781}"/>
              </a:ext>
            </a:extLst>
          </p:cNvPr>
          <p:cNvSpPr>
            <a:spLocks noGrp="1"/>
          </p:cNvSpPr>
          <p:nvPr>
            <p:ph type="title"/>
          </p:nvPr>
        </p:nvSpPr>
        <p:spPr/>
        <p:txBody>
          <a:bodyPr/>
          <a:lstStyle/>
          <a:p>
            <a:r>
              <a:rPr lang="en-US" altLang="zh-CN" sz="2788"/>
              <a:t>Role of the p53 Protein in Responding to DNA Damage</a:t>
            </a:r>
            <a:endParaRPr lang="zh-CN" altLang="en-US" sz="2788"/>
          </a:p>
        </p:txBody>
      </p:sp>
      <p:pic>
        <p:nvPicPr>
          <p:cNvPr id="104451" name="图片 1">
            <a:extLst>
              <a:ext uri="{FF2B5EF4-FFF2-40B4-BE49-F238E27FC236}">
                <a16:creationId xmlns:a16="http://schemas.microsoft.com/office/drawing/2014/main" id="{221D9041-93E1-46DF-A762-0F68E53DCAA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13290" y="1358164"/>
            <a:ext cx="5345580"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2" name="图片 1">
            <a:extLst>
              <a:ext uri="{FF2B5EF4-FFF2-40B4-BE49-F238E27FC236}">
                <a16:creationId xmlns:a16="http://schemas.microsoft.com/office/drawing/2014/main" id="{F23D7290-C256-4864-A016-0DB4F6CC395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309" y="1358164"/>
            <a:ext cx="5566292"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947964"/>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a:extLst>
              <a:ext uri="{FF2B5EF4-FFF2-40B4-BE49-F238E27FC236}">
                <a16:creationId xmlns:a16="http://schemas.microsoft.com/office/drawing/2014/main" id="{7D25F9B0-F9F0-42EE-97A5-DE0CED265B8B}"/>
              </a:ext>
            </a:extLst>
          </p:cNvPr>
          <p:cNvSpPr>
            <a:spLocks noGrp="1"/>
          </p:cNvSpPr>
          <p:nvPr>
            <p:ph type="title"/>
          </p:nvPr>
        </p:nvSpPr>
        <p:spPr>
          <a:xfrm>
            <a:off x="824366" y="203196"/>
            <a:ext cx="11062834" cy="720000"/>
          </a:xfrm>
        </p:spPr>
        <p:txBody>
          <a:bodyPr/>
          <a:lstStyle/>
          <a:p>
            <a:r>
              <a:rPr lang="en-US" altLang="zh-CN" dirty="0"/>
              <a:t>DNA</a:t>
            </a:r>
            <a:r>
              <a:rPr lang="zh-CN" altLang="en-US" dirty="0"/>
              <a:t> </a:t>
            </a:r>
            <a:r>
              <a:rPr lang="en-US" altLang="zh-CN" dirty="0"/>
              <a:t>damage and repair</a:t>
            </a:r>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357" y="820034"/>
            <a:ext cx="5455993" cy="6037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8810398" y="5697247"/>
            <a:ext cx="2723823" cy="369332"/>
          </a:xfrm>
          <a:prstGeom prst="rect">
            <a:avLst/>
          </a:prstGeom>
        </p:spPr>
        <p:txBody>
          <a:bodyPr wrap="none">
            <a:spAutoFit/>
          </a:bodyPr>
          <a:lstStyle/>
          <a:p>
            <a:r>
              <a:rPr lang="zh-CN" altLang="en-US" dirty="0"/>
              <a:t>好莱坞影星安吉丽娜朱莉</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137" y="2239049"/>
            <a:ext cx="2784084" cy="319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401141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4">
            <a:extLst>
              <a:ext uri="{FF2B5EF4-FFF2-40B4-BE49-F238E27FC236}">
                <a16:creationId xmlns:a16="http://schemas.microsoft.com/office/drawing/2014/main" id="{1647BA30-C574-4FFA-B0D4-34A256226253}"/>
              </a:ext>
            </a:extLst>
          </p:cNvPr>
          <p:cNvSpPr>
            <a:spLocks noGrp="1"/>
          </p:cNvSpPr>
          <p:nvPr>
            <p:ph type="title"/>
          </p:nvPr>
        </p:nvSpPr>
        <p:spPr/>
        <p:txBody>
          <a:bodyPr/>
          <a:lstStyle/>
          <a:p>
            <a:r>
              <a:rPr lang="zh-CN" altLang="en-US" dirty="0">
                <a:solidFill>
                  <a:srgbClr val="0033CC"/>
                </a:solidFill>
              </a:rPr>
              <a:t>小结：细胞周期调控</a:t>
            </a:r>
          </a:p>
        </p:txBody>
      </p:sp>
      <p:pic>
        <p:nvPicPr>
          <p:cNvPr id="123907" name="Picture 3" descr="figure 20-34">
            <a:extLst>
              <a:ext uri="{FF2B5EF4-FFF2-40B4-BE49-F238E27FC236}">
                <a16:creationId xmlns:a16="http://schemas.microsoft.com/office/drawing/2014/main" id="{4EA9007B-8586-4B8E-B3D7-41614F09DB3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493"/>
          <a:stretch/>
        </p:blipFill>
        <p:spPr bwMode="auto">
          <a:xfrm>
            <a:off x="2609587" y="954180"/>
            <a:ext cx="6972826" cy="59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52103"/>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癌细胞</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2" name="TextBox 23">
            <a:extLst>
              <a:ext uri="{FF2B5EF4-FFF2-40B4-BE49-F238E27FC236}">
                <a16:creationId xmlns:a16="http://schemas.microsoft.com/office/drawing/2014/main" id="{BB556EAD-4B25-4E41-AD50-346DE262A447}"/>
              </a:ext>
            </a:extLst>
          </p:cNvPr>
          <p:cNvSpPr txBox="1"/>
          <p:nvPr/>
        </p:nvSpPr>
        <p:spPr>
          <a:xfrm>
            <a:off x="5121256" y="2436284"/>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癌细胞的基本特征</a:t>
            </a:r>
          </a:p>
        </p:txBody>
      </p:sp>
      <p:sp>
        <p:nvSpPr>
          <p:cNvPr id="13" name="TextBox 24">
            <a:extLst>
              <a:ext uri="{FF2B5EF4-FFF2-40B4-BE49-F238E27FC236}">
                <a16:creationId xmlns:a16="http://schemas.microsoft.com/office/drawing/2014/main" id="{EF73F241-01C9-408F-B8CA-9FDB16F17C24}"/>
              </a:ext>
            </a:extLst>
          </p:cNvPr>
          <p:cNvSpPr txBox="1"/>
          <p:nvPr/>
        </p:nvSpPr>
        <p:spPr>
          <a:xfrm>
            <a:off x="5121256" y="3215337"/>
            <a:ext cx="2525050"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癌基因与抑癌基因</a:t>
            </a:r>
          </a:p>
        </p:txBody>
      </p:sp>
      <p:sp>
        <p:nvSpPr>
          <p:cNvPr id="14" name="TextBox 25">
            <a:extLst>
              <a:ext uri="{FF2B5EF4-FFF2-40B4-BE49-F238E27FC236}">
                <a16:creationId xmlns:a16="http://schemas.microsoft.com/office/drawing/2014/main" id="{63385546-2458-4602-90D0-0B921DE66A1D}"/>
              </a:ext>
            </a:extLst>
          </p:cNvPr>
          <p:cNvSpPr txBox="1"/>
          <p:nvPr/>
        </p:nvSpPr>
        <p:spPr>
          <a:xfrm>
            <a:off x="5121256" y="3994390"/>
            <a:ext cx="4833374"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肿瘤的发生是基因突变逐渐积累的结果</a:t>
            </a:r>
          </a:p>
        </p:txBody>
      </p:sp>
      <p:sp>
        <p:nvSpPr>
          <p:cNvPr id="15" name="TextBox 25">
            <a:extLst>
              <a:ext uri="{FF2B5EF4-FFF2-40B4-BE49-F238E27FC236}">
                <a16:creationId xmlns:a16="http://schemas.microsoft.com/office/drawing/2014/main" id="{2EA5FC50-7339-43F3-BA37-B647676761A7}"/>
              </a:ext>
            </a:extLst>
          </p:cNvPr>
          <p:cNvSpPr txBox="1"/>
          <p:nvPr/>
        </p:nvSpPr>
        <p:spPr>
          <a:xfrm>
            <a:off x="5121256" y="4773443"/>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肿瘤干细胞</a:t>
            </a:r>
          </a:p>
        </p:txBody>
      </p:sp>
      <p:sp>
        <p:nvSpPr>
          <p:cNvPr id="16" name="TextBox 25">
            <a:extLst>
              <a:ext uri="{FF2B5EF4-FFF2-40B4-BE49-F238E27FC236}">
                <a16:creationId xmlns:a16="http://schemas.microsoft.com/office/drawing/2014/main" id="{CD0B349F-3480-4DEB-8BCD-4FF1B1159B7E}"/>
              </a:ext>
            </a:extLst>
          </p:cNvPr>
          <p:cNvSpPr txBox="1"/>
          <p:nvPr/>
        </p:nvSpPr>
        <p:spPr>
          <a:xfrm>
            <a:off x="5124227" y="5552496"/>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肿瘤的治疗</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p:bldP spid="11" grpId="0" animBg="1"/>
      <p:bldP spid="12" grpId="0"/>
      <p:bldP spid="13" grpId="0"/>
      <p:bldP spid="14" grpId="0"/>
      <p:bldP spid="1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a:extLst>
              <a:ext uri="{FF2B5EF4-FFF2-40B4-BE49-F238E27FC236}">
                <a16:creationId xmlns:a16="http://schemas.microsoft.com/office/drawing/2014/main" id="{B49718FE-713D-4907-B815-D11BAE7978F0}"/>
              </a:ext>
            </a:extLst>
          </p:cNvPr>
          <p:cNvSpPr>
            <a:spLocks noGrp="1"/>
          </p:cNvSpPr>
          <p:nvPr>
            <p:ph type="title"/>
          </p:nvPr>
        </p:nvSpPr>
        <p:spPr/>
        <p:txBody>
          <a:bodyPr/>
          <a:lstStyle/>
          <a:p>
            <a:r>
              <a:rPr lang="en-US" altLang="zh-CN" dirty="0"/>
              <a:t>Tumor and Cancer</a:t>
            </a:r>
            <a:endParaRPr lang="zh-CN" altLang="en-US" dirty="0"/>
          </a:p>
        </p:txBody>
      </p:sp>
      <p:sp>
        <p:nvSpPr>
          <p:cNvPr id="7171" name="内容占位符 2">
            <a:extLst>
              <a:ext uri="{FF2B5EF4-FFF2-40B4-BE49-F238E27FC236}">
                <a16:creationId xmlns:a16="http://schemas.microsoft.com/office/drawing/2014/main" id="{14C12992-B8D6-48D2-AF8A-7FD2A79B90A8}"/>
              </a:ext>
            </a:extLst>
          </p:cNvPr>
          <p:cNvSpPr>
            <a:spLocks noGrp="1"/>
          </p:cNvSpPr>
          <p:nvPr>
            <p:ph idx="1"/>
          </p:nvPr>
        </p:nvSpPr>
        <p:spPr/>
        <p:txBody>
          <a:bodyPr>
            <a:normAutofit/>
          </a:bodyPr>
          <a:lstStyle/>
          <a:p>
            <a:pPr>
              <a:lnSpc>
                <a:spcPct val="150000"/>
              </a:lnSpc>
              <a:spcBef>
                <a:spcPts val="1195"/>
              </a:spcBef>
              <a:spcAft>
                <a:spcPts val="1195"/>
              </a:spcAft>
            </a:pPr>
            <a:r>
              <a:rPr lang="en-US" altLang="zh-CN" b="1" dirty="0">
                <a:solidFill>
                  <a:srgbClr val="0033CC"/>
                </a:solidFill>
              </a:rPr>
              <a:t>Tumor</a:t>
            </a:r>
            <a:r>
              <a:rPr lang="en-US" altLang="zh-CN" dirty="0"/>
              <a:t> </a:t>
            </a:r>
            <a:r>
              <a:rPr lang="zh-CN" altLang="en-US" dirty="0"/>
              <a:t>肿瘤</a:t>
            </a:r>
          </a:p>
          <a:p>
            <a:pPr lvl="1">
              <a:lnSpc>
                <a:spcPct val="150000"/>
              </a:lnSpc>
              <a:spcBef>
                <a:spcPts val="1195"/>
              </a:spcBef>
              <a:spcAft>
                <a:spcPts val="1195"/>
              </a:spcAft>
            </a:pPr>
            <a:r>
              <a:rPr lang="en-US" altLang="zh-CN" dirty="0"/>
              <a:t>Benign tumor</a:t>
            </a:r>
            <a:r>
              <a:rPr lang="zh-CN" altLang="en-US" dirty="0"/>
              <a:t>：</a:t>
            </a:r>
            <a:r>
              <a:rPr lang="en-US" altLang="zh-CN" dirty="0"/>
              <a:t>Do not spread</a:t>
            </a:r>
          </a:p>
          <a:p>
            <a:pPr lvl="1">
              <a:lnSpc>
                <a:spcPct val="150000"/>
              </a:lnSpc>
              <a:spcBef>
                <a:spcPts val="1195"/>
              </a:spcBef>
              <a:spcAft>
                <a:spcPts val="1195"/>
              </a:spcAft>
            </a:pPr>
            <a:r>
              <a:rPr lang="en-US" altLang="zh-CN" dirty="0"/>
              <a:t>Malignant tumor — Cancer</a:t>
            </a:r>
            <a:r>
              <a:rPr lang="zh-CN" altLang="en-US" dirty="0"/>
              <a:t>：</a:t>
            </a:r>
            <a:r>
              <a:rPr lang="en-US" altLang="zh-CN" dirty="0"/>
              <a:t>Metastasize</a:t>
            </a:r>
          </a:p>
          <a:p>
            <a:pPr>
              <a:lnSpc>
                <a:spcPct val="150000"/>
              </a:lnSpc>
              <a:spcBef>
                <a:spcPts val="1195"/>
              </a:spcBef>
              <a:spcAft>
                <a:spcPts val="1195"/>
              </a:spcAft>
            </a:pPr>
            <a:r>
              <a:rPr lang="zh-CN" altLang="en-US" dirty="0"/>
              <a:t>癌</a:t>
            </a:r>
            <a:r>
              <a:rPr lang="en-US" altLang="zh-CN" dirty="0"/>
              <a:t>(</a:t>
            </a:r>
            <a:r>
              <a:rPr lang="en-US" altLang="zh-CN" b="1" dirty="0">
                <a:solidFill>
                  <a:srgbClr val="0033CC"/>
                </a:solidFill>
              </a:rPr>
              <a:t>carcinoma</a:t>
            </a:r>
            <a:r>
              <a:rPr lang="en-US" altLang="zh-CN" dirty="0"/>
              <a:t>)</a:t>
            </a:r>
            <a:r>
              <a:rPr lang="zh-CN" altLang="en-US" dirty="0"/>
              <a:t>：</a:t>
            </a:r>
            <a:r>
              <a:rPr lang="zh-CN" altLang="en-US" sz="1800" dirty="0"/>
              <a:t>上皮组织来源，多经淋巴管道转移</a:t>
            </a:r>
          </a:p>
          <a:p>
            <a:pPr>
              <a:lnSpc>
                <a:spcPct val="150000"/>
              </a:lnSpc>
              <a:spcBef>
                <a:spcPts val="1195"/>
              </a:spcBef>
              <a:spcAft>
                <a:spcPts val="1195"/>
              </a:spcAft>
            </a:pPr>
            <a:r>
              <a:rPr lang="zh-CN" altLang="en-US" dirty="0"/>
              <a:t>肉瘤</a:t>
            </a:r>
            <a:r>
              <a:rPr lang="en-US" altLang="zh-CN" dirty="0"/>
              <a:t>(</a:t>
            </a:r>
            <a:r>
              <a:rPr lang="en-US" altLang="zh-CN" b="1" dirty="0">
                <a:solidFill>
                  <a:srgbClr val="0033CC"/>
                </a:solidFill>
              </a:rPr>
              <a:t>sarcoma</a:t>
            </a:r>
            <a:r>
              <a:rPr lang="en-US" altLang="zh-CN" dirty="0"/>
              <a:t>)</a:t>
            </a:r>
            <a:r>
              <a:rPr lang="zh-CN" altLang="en-US" dirty="0"/>
              <a:t>：</a:t>
            </a:r>
            <a:r>
              <a:rPr lang="zh-CN" altLang="en-US" sz="1800" dirty="0"/>
              <a:t>间叶组织来源，多经血液循环播散</a:t>
            </a:r>
          </a:p>
          <a:p>
            <a:pPr>
              <a:lnSpc>
                <a:spcPct val="150000"/>
              </a:lnSpc>
              <a:spcBef>
                <a:spcPts val="1195"/>
              </a:spcBef>
              <a:spcAft>
                <a:spcPts val="1195"/>
              </a:spcAft>
            </a:pPr>
            <a:r>
              <a:rPr lang="zh-CN" altLang="en-US" dirty="0"/>
              <a:t>淋巴瘤 </a:t>
            </a:r>
            <a:r>
              <a:rPr lang="en-US" altLang="zh-CN" dirty="0"/>
              <a:t>(</a:t>
            </a:r>
            <a:r>
              <a:rPr lang="en-US" altLang="zh-CN" b="1" dirty="0">
                <a:solidFill>
                  <a:srgbClr val="0033CC"/>
                </a:solidFill>
              </a:rPr>
              <a:t>lymphoma</a:t>
            </a:r>
            <a:r>
              <a:rPr lang="en-US" altLang="zh-CN" dirty="0"/>
              <a:t>) </a:t>
            </a:r>
            <a:r>
              <a:rPr lang="zh-CN" altLang="en-US" dirty="0"/>
              <a:t>和白血病 </a:t>
            </a:r>
            <a:r>
              <a:rPr lang="en-US" altLang="zh-CN" dirty="0"/>
              <a:t>(</a:t>
            </a:r>
            <a:r>
              <a:rPr lang="en-US" altLang="zh-CN" b="1" dirty="0">
                <a:solidFill>
                  <a:srgbClr val="0033CC"/>
                </a:solidFill>
              </a:rPr>
              <a:t>leukemia</a:t>
            </a:r>
            <a:r>
              <a:rPr lang="en-US" altLang="zh-CN" dirty="0"/>
              <a:t>)</a:t>
            </a:r>
          </a:p>
          <a:p>
            <a:pPr>
              <a:lnSpc>
                <a:spcPct val="150000"/>
              </a:lnSpc>
              <a:spcBef>
                <a:spcPts val="1195"/>
              </a:spcBef>
              <a:spcAft>
                <a:spcPts val="1195"/>
              </a:spcAft>
            </a:pPr>
            <a:endParaRPr lang="en-US" altLang="zh-CN" dirty="0"/>
          </a:p>
          <a:p>
            <a:pPr>
              <a:lnSpc>
                <a:spcPct val="150000"/>
              </a:lnSpc>
              <a:spcBef>
                <a:spcPts val="1195"/>
              </a:spcBef>
              <a:spcAft>
                <a:spcPts val="1195"/>
              </a:spcAft>
            </a:pPr>
            <a:endParaRPr lang="zh-CN" altLang="en-US" dirty="0"/>
          </a:p>
        </p:txBody>
      </p:sp>
      <p:pic>
        <p:nvPicPr>
          <p:cNvPr id="4" name="图片 1">
            <a:extLst>
              <a:ext uri="{FF2B5EF4-FFF2-40B4-BE49-F238E27FC236}">
                <a16:creationId xmlns:a16="http://schemas.microsoft.com/office/drawing/2014/main" id="{65C08EA0-B326-47CA-A1B5-4B8F159333F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97993" y="2137002"/>
            <a:ext cx="4689207"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2">
            <a:extLst>
              <a:ext uri="{FF2B5EF4-FFF2-40B4-BE49-F238E27FC236}">
                <a16:creationId xmlns:a16="http://schemas.microsoft.com/office/drawing/2014/main" id="{DBD156B0-0893-4D85-B218-236702752718}"/>
              </a:ext>
            </a:extLst>
          </p:cNvPr>
          <p:cNvSpPr>
            <a:spLocks noChangeArrowheads="1"/>
          </p:cNvSpPr>
          <p:nvPr/>
        </p:nvSpPr>
        <p:spPr bwMode="auto">
          <a:xfrm>
            <a:off x="7994783" y="5964921"/>
            <a:ext cx="309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dirty="0">
                <a:ea typeface="宋体" panose="02010600030101010101" pitchFamily="2" charset="-122"/>
                <a:cs typeface="Arial" panose="020B0604020202020204" pitchFamily="34" charset="0"/>
              </a:rPr>
              <a:t>http://www.tgrbio.com/images/stories/Cell_images/cancercell_white.png</a:t>
            </a:r>
            <a:endParaRPr lang="zh-CN" altLang="en-US" sz="1200" dirty="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1084402857"/>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6E1E9C1-55EB-4468-9386-8243CB65ADE9}"/>
              </a:ext>
            </a:extLst>
          </p:cNvPr>
          <p:cNvSpPr>
            <a:spLocks noGrp="1"/>
          </p:cNvSpPr>
          <p:nvPr>
            <p:ph type="title"/>
          </p:nvPr>
        </p:nvSpPr>
        <p:spPr/>
        <p:txBody>
          <a:bodyPr/>
          <a:lstStyle/>
          <a:p>
            <a:r>
              <a:rPr lang="zh-CN" altLang="en-US" dirty="0"/>
              <a:t>一、癌细胞的基本特征</a:t>
            </a:r>
          </a:p>
        </p:txBody>
      </p:sp>
      <p:sp>
        <p:nvSpPr>
          <p:cNvPr id="2" name="内容占位符 1">
            <a:extLst>
              <a:ext uri="{FF2B5EF4-FFF2-40B4-BE49-F238E27FC236}">
                <a16:creationId xmlns:a16="http://schemas.microsoft.com/office/drawing/2014/main" id="{4CA41F9B-01E6-49E1-A957-C04AA455B494}"/>
              </a:ext>
            </a:extLst>
          </p:cNvPr>
          <p:cNvSpPr>
            <a:spLocks noGrp="1"/>
          </p:cNvSpPr>
          <p:nvPr>
            <p:ph idx="1"/>
          </p:nvPr>
        </p:nvSpPr>
        <p:spPr/>
        <p:txBody>
          <a:bodyPr>
            <a:normAutofit/>
          </a:bodyPr>
          <a:lstStyle/>
          <a:p>
            <a:pPr>
              <a:lnSpc>
                <a:spcPct val="200000"/>
              </a:lnSpc>
              <a:spcAft>
                <a:spcPts val="600"/>
              </a:spcAft>
            </a:pPr>
            <a:r>
              <a:rPr lang="zh-CN" altLang="en-US" sz="2000" b="1" dirty="0"/>
              <a:t>细胞生长与分裂失控</a:t>
            </a:r>
            <a:endParaRPr lang="en-US" altLang="zh-CN" sz="2000" b="1" dirty="0"/>
          </a:p>
          <a:p>
            <a:pPr>
              <a:lnSpc>
                <a:spcPct val="200000"/>
              </a:lnSpc>
              <a:spcAft>
                <a:spcPts val="600"/>
              </a:spcAft>
            </a:pPr>
            <a:r>
              <a:rPr lang="zh-CN" altLang="en-US" sz="2000" b="1" dirty="0"/>
              <a:t>具有浸润性和扩散性</a:t>
            </a:r>
            <a:endParaRPr lang="en-US" altLang="zh-CN" sz="2000" b="1" dirty="0"/>
          </a:p>
          <a:p>
            <a:pPr>
              <a:lnSpc>
                <a:spcPct val="200000"/>
              </a:lnSpc>
              <a:spcAft>
                <a:spcPts val="600"/>
              </a:spcAft>
            </a:pPr>
            <a:r>
              <a:rPr lang="zh-CN" altLang="en-US" sz="2000" b="1" dirty="0"/>
              <a:t>细胞间相互作用改变</a:t>
            </a:r>
            <a:endParaRPr lang="en-US" altLang="zh-CN" sz="2000" b="1" dirty="0"/>
          </a:p>
          <a:p>
            <a:pPr>
              <a:lnSpc>
                <a:spcPct val="200000"/>
              </a:lnSpc>
              <a:spcAft>
                <a:spcPts val="600"/>
              </a:spcAft>
            </a:pPr>
            <a:r>
              <a:rPr lang="zh-CN" altLang="en-US" sz="2000" b="1" dirty="0"/>
              <a:t>表达谱改变或蛋白质活性改变</a:t>
            </a:r>
            <a:endParaRPr lang="en-US" altLang="zh-CN" sz="2000" b="1" dirty="0"/>
          </a:p>
          <a:p>
            <a:pPr>
              <a:lnSpc>
                <a:spcPct val="200000"/>
              </a:lnSpc>
              <a:spcAft>
                <a:spcPts val="600"/>
              </a:spcAft>
            </a:pPr>
            <a:r>
              <a:rPr lang="zh-CN" altLang="en-US" sz="2000" b="1" dirty="0"/>
              <a:t>体外培养的恶性转化细胞的特征</a:t>
            </a:r>
            <a:endParaRPr lang="en-US" altLang="zh-CN" sz="2000" b="1" dirty="0"/>
          </a:p>
          <a:p>
            <a:pPr>
              <a:lnSpc>
                <a:spcPct val="200000"/>
              </a:lnSpc>
              <a:spcAft>
                <a:spcPts val="600"/>
              </a:spcAft>
            </a:pPr>
            <a:r>
              <a:rPr lang="zh-CN" altLang="en-US" sz="2000" b="1" dirty="0"/>
              <a:t>抵御死亡</a:t>
            </a:r>
          </a:p>
        </p:txBody>
      </p:sp>
      <p:pic>
        <p:nvPicPr>
          <p:cNvPr id="9219" name="图片 5">
            <a:extLst>
              <a:ext uri="{FF2B5EF4-FFF2-40B4-BE49-F238E27FC236}">
                <a16:creationId xmlns:a16="http://schemas.microsoft.com/office/drawing/2014/main" id="{8F6737C9-07FE-4D76-B147-816A42616CE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077072" y="1494608"/>
            <a:ext cx="5810128" cy="3868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649537"/>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2" descr="figure 20-09">
            <a:extLst>
              <a:ext uri="{FF2B5EF4-FFF2-40B4-BE49-F238E27FC236}">
                <a16:creationId xmlns:a16="http://schemas.microsoft.com/office/drawing/2014/main" id="{AA93CA10-16A0-46F3-B158-27DB8AD104A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74732" y="1460134"/>
            <a:ext cx="8242537" cy="50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4" name="Text Box 3">
            <a:extLst>
              <a:ext uri="{FF2B5EF4-FFF2-40B4-BE49-F238E27FC236}">
                <a16:creationId xmlns:a16="http://schemas.microsoft.com/office/drawing/2014/main" id="{062C48F0-0551-434E-A265-843146E3ED0E}"/>
              </a:ext>
            </a:extLst>
          </p:cNvPr>
          <p:cNvSpPr txBox="1">
            <a:spLocks noChangeArrowheads="1"/>
          </p:cNvSpPr>
          <p:nvPr/>
        </p:nvSpPr>
        <p:spPr bwMode="auto">
          <a:xfrm>
            <a:off x="1" y="6500134"/>
            <a:ext cx="9026930"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096">
                <a:ea typeface="宋体" panose="02010600030101010101" pitchFamily="2" charset="-122"/>
              </a:rPr>
              <a:t>Figure 20-9 </a:t>
            </a:r>
            <a:r>
              <a:rPr lang="en-US" altLang="zh-CN" sz="1096" i="1">
                <a:ea typeface="宋体" panose="02010600030101010101" pitchFamily="2" charset="-122"/>
              </a:rPr>
              <a:t> Molecular Biology of the Cell</a:t>
            </a:r>
            <a:r>
              <a:rPr lang="en-US" altLang="zh-CN" sz="1096">
                <a:ea typeface="宋体" panose="02010600030101010101" pitchFamily="2" charset="-122"/>
              </a:rPr>
              <a:t> (© Garland Science 2008)</a:t>
            </a:r>
          </a:p>
        </p:txBody>
      </p:sp>
      <p:sp>
        <p:nvSpPr>
          <p:cNvPr id="3" name="标题 2">
            <a:extLst>
              <a:ext uri="{FF2B5EF4-FFF2-40B4-BE49-F238E27FC236}">
                <a16:creationId xmlns:a16="http://schemas.microsoft.com/office/drawing/2014/main" id="{DE030D53-1F18-4935-AD7F-BFED2EE8395C}"/>
              </a:ext>
            </a:extLst>
          </p:cNvPr>
          <p:cNvSpPr>
            <a:spLocks noGrp="1"/>
          </p:cNvSpPr>
          <p:nvPr>
            <p:ph type="title"/>
          </p:nvPr>
        </p:nvSpPr>
        <p:spPr/>
        <p:txBody>
          <a:bodyPr/>
          <a:lstStyle/>
          <a:p>
            <a:r>
              <a:rPr lang="en-US" altLang="zh-CN" dirty="0"/>
              <a:t>1. </a:t>
            </a:r>
            <a:r>
              <a:rPr lang="zh-CN" altLang="en-US" dirty="0"/>
              <a:t>细胞生长与分裂失去控制</a:t>
            </a:r>
          </a:p>
        </p:txBody>
      </p:sp>
    </p:spTree>
    <p:extLst>
      <p:ext uri="{BB962C8B-B14F-4D97-AF65-F5344CB8AC3E}">
        <p14:creationId xmlns:p14="http://schemas.microsoft.com/office/powerpoint/2010/main" val="2099689695"/>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2" descr="figure 20-17">
            <a:extLst>
              <a:ext uri="{FF2B5EF4-FFF2-40B4-BE49-F238E27FC236}">
                <a16:creationId xmlns:a16="http://schemas.microsoft.com/office/drawing/2014/main" id="{A542865D-C5E4-4EAA-8570-285ED3AD4E1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9803" y="1326726"/>
            <a:ext cx="5733722"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Text Box 3">
            <a:extLst>
              <a:ext uri="{FF2B5EF4-FFF2-40B4-BE49-F238E27FC236}">
                <a16:creationId xmlns:a16="http://schemas.microsoft.com/office/drawing/2014/main" id="{5D604B70-729A-4DA1-8A58-AE17FB14F7AF}"/>
              </a:ext>
            </a:extLst>
          </p:cNvPr>
          <p:cNvSpPr txBox="1">
            <a:spLocks noChangeArrowheads="1"/>
          </p:cNvSpPr>
          <p:nvPr/>
        </p:nvSpPr>
        <p:spPr bwMode="auto">
          <a:xfrm>
            <a:off x="824366" y="6050257"/>
            <a:ext cx="4444597" cy="26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096" dirty="0">
                <a:ea typeface="宋体" panose="02010600030101010101" pitchFamily="2" charset="-122"/>
              </a:rPr>
              <a:t>Figure 20-17 </a:t>
            </a:r>
            <a:r>
              <a:rPr lang="en-US" altLang="zh-CN" sz="1096" i="1" dirty="0">
                <a:ea typeface="宋体" panose="02010600030101010101" pitchFamily="2" charset="-122"/>
              </a:rPr>
              <a:t> Molecular Biology of the Cell</a:t>
            </a:r>
            <a:r>
              <a:rPr lang="en-US" altLang="zh-CN" sz="1096"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FEA7B0C1-4BD4-4EDE-865B-7DE9B671114D}"/>
              </a:ext>
            </a:extLst>
          </p:cNvPr>
          <p:cNvSpPr>
            <a:spLocks noGrp="1"/>
          </p:cNvSpPr>
          <p:nvPr>
            <p:ph type="title"/>
          </p:nvPr>
        </p:nvSpPr>
        <p:spPr/>
        <p:txBody>
          <a:bodyPr/>
          <a:lstStyle/>
          <a:p>
            <a:r>
              <a:rPr lang="en-US" altLang="zh-CN" dirty="0"/>
              <a:t>2. </a:t>
            </a:r>
            <a:r>
              <a:rPr lang="zh-CN" altLang="en-US" dirty="0"/>
              <a:t>具有浸润性和扩散性</a:t>
            </a:r>
          </a:p>
        </p:txBody>
      </p:sp>
      <p:pic>
        <p:nvPicPr>
          <p:cNvPr id="7" name="图片 6" descr="13-13">
            <a:extLst>
              <a:ext uri="{FF2B5EF4-FFF2-40B4-BE49-F238E27FC236}">
                <a16:creationId xmlns:a16="http://schemas.microsoft.com/office/drawing/2014/main" id="{06F2677E-112D-4475-BCE4-D69A4A0552AB}"/>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6549722" y="1258693"/>
            <a:ext cx="5181250" cy="3600000"/>
          </a:xfrm>
          <a:prstGeom prst="rect">
            <a:avLst/>
          </a:prstGeom>
        </p:spPr>
      </p:pic>
      <p:sp>
        <p:nvSpPr>
          <p:cNvPr id="8" name="矩形 7">
            <a:extLst>
              <a:ext uri="{FF2B5EF4-FFF2-40B4-BE49-F238E27FC236}">
                <a16:creationId xmlns:a16="http://schemas.microsoft.com/office/drawing/2014/main" id="{EB41CFCB-0690-4C7C-B48F-121036807B07}"/>
              </a:ext>
            </a:extLst>
          </p:cNvPr>
          <p:cNvSpPr/>
          <p:nvPr/>
        </p:nvSpPr>
        <p:spPr>
          <a:xfrm>
            <a:off x="6273486" y="4858693"/>
            <a:ext cx="5733722" cy="190436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13-13 </a:t>
            </a:r>
            <a:r>
              <a:rPr lang="zh-CN" altLang="en-US" sz="1600" b="1" dirty="0">
                <a:solidFill>
                  <a:srgbClr val="0033CC"/>
                </a:solidFill>
                <a:latin typeface="Arial" panose="020B0604020202020204" pitchFamily="34" charset="0"/>
                <a:ea typeface="微软雅黑" panose="020B0503020204020204" pitchFamily="34" charset="-122"/>
              </a:rPr>
              <a:t>癌细胞的扩散</a:t>
            </a:r>
          </a:p>
          <a:p>
            <a:pPr algn="ctr">
              <a:lnSpc>
                <a:spcPts val="2400"/>
              </a:lnSpc>
            </a:pPr>
            <a:r>
              <a:rPr lang="zh-CN" altLang="en-US" sz="1400" dirty="0">
                <a:latin typeface="Arial" panose="020B0604020202020204" pitchFamily="34" charset="0"/>
                <a:ea typeface="微软雅黑" panose="020B0503020204020204" pitchFamily="34" charset="-122"/>
              </a:rPr>
              <a:t>癌细胞在上皮中恶性增殖（</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）后，突破基膜的障碍（</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），通过管壁进入血管或淋巴管（</a:t>
            </a:r>
            <a:r>
              <a:rPr lang="en-US" altLang="zh-CN" sz="1400" dirty="0">
                <a:latin typeface="Arial" panose="020B0604020202020204" pitchFamily="34" charset="0"/>
                <a:ea typeface="微软雅黑" panose="020B0503020204020204" pitchFamily="34" charset="-122"/>
              </a:rPr>
              <a:t>C</a:t>
            </a:r>
            <a:r>
              <a:rPr lang="zh-CN" altLang="en-US" sz="1400" dirty="0">
                <a:latin typeface="Arial" panose="020B0604020202020204" pitchFamily="34" charset="0"/>
                <a:ea typeface="微软雅黑" panose="020B0503020204020204" pitchFamily="34" charset="-122"/>
              </a:rPr>
              <a:t>）。进入淋巴管的癌细胞，首先滞留于淋巴结，形成淋巴结转移。只有不到</a:t>
            </a:r>
            <a:r>
              <a:rPr lang="en-US" altLang="zh-CN" sz="1400" dirty="0">
                <a:latin typeface="Arial" panose="020B0604020202020204" pitchFamily="34" charset="0"/>
                <a:ea typeface="微软雅黑" panose="020B0503020204020204" pitchFamily="34" charset="-122"/>
              </a:rPr>
              <a:t>1/1 000 </a:t>
            </a:r>
            <a:r>
              <a:rPr lang="zh-CN" altLang="en-US" sz="1400" dirty="0">
                <a:latin typeface="Arial" panose="020B0604020202020204" pitchFamily="34" charset="0"/>
                <a:ea typeface="微软雅黑" panose="020B0503020204020204" pitchFamily="34" charset="-122"/>
              </a:rPr>
              <a:t>的细胞能够转移到其他组织并形成新的肿瘤。这里显示的是癌细胞从肺向肝转移的情况，癌细胞黏附于肝的血管壁（</a:t>
            </a:r>
            <a:r>
              <a:rPr lang="en-US" altLang="zh-CN" sz="1400" dirty="0">
                <a:latin typeface="Arial" panose="020B0604020202020204" pitchFamily="34" charset="0"/>
                <a:ea typeface="微软雅黑" panose="020B0503020204020204" pitchFamily="34" charset="-122"/>
              </a:rPr>
              <a:t>D</a:t>
            </a:r>
            <a:r>
              <a:rPr lang="zh-CN" altLang="en-US" sz="1400" dirty="0">
                <a:latin typeface="Arial" panose="020B0604020202020204" pitchFamily="34" charset="0"/>
                <a:ea typeface="微软雅黑" panose="020B0503020204020204" pitchFamily="34" charset="-122"/>
              </a:rPr>
              <a:t>），穿过血管壁（</a:t>
            </a:r>
            <a:r>
              <a:rPr lang="en-US" altLang="zh-CN" sz="1400" dirty="0">
                <a:latin typeface="Arial" panose="020B0604020202020204" pitchFamily="34" charset="0"/>
                <a:ea typeface="微软雅黑" panose="020B0503020204020204" pitchFamily="34" charset="-122"/>
              </a:rPr>
              <a:t>E</a:t>
            </a:r>
            <a:r>
              <a:rPr lang="zh-CN" altLang="en-US" sz="1400" dirty="0">
                <a:latin typeface="Arial" panose="020B0604020202020204" pitchFamily="34" charset="0"/>
                <a:ea typeface="微软雅黑" panose="020B0503020204020204" pitchFamily="34" charset="-122"/>
              </a:rPr>
              <a:t>）后，在肝中增殖形成转移灶（</a:t>
            </a:r>
            <a:r>
              <a:rPr lang="en-US" altLang="zh-CN" sz="1400" dirty="0">
                <a:latin typeface="Arial" panose="020B0604020202020204" pitchFamily="34" charset="0"/>
                <a:ea typeface="微软雅黑" panose="020B0503020204020204" pitchFamily="34" charset="-122"/>
              </a:rPr>
              <a:t>F</a:t>
            </a:r>
            <a:r>
              <a:rPr lang="zh-CN" altLang="en-US" sz="1400" dirty="0">
                <a:latin typeface="Arial" panose="020B0604020202020204" pitchFamily="34" charset="0"/>
                <a:ea typeface="微软雅黑" panose="020B0503020204020204" pitchFamily="34" charset="-122"/>
              </a:rPr>
              <a:t>）</a:t>
            </a:r>
          </a:p>
        </p:txBody>
      </p:sp>
    </p:spTree>
    <p:extLst>
      <p:ext uri="{BB962C8B-B14F-4D97-AF65-F5344CB8AC3E}">
        <p14:creationId xmlns:p14="http://schemas.microsoft.com/office/powerpoint/2010/main" val="3708893441"/>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图片 1">
            <a:extLst>
              <a:ext uri="{FF2B5EF4-FFF2-40B4-BE49-F238E27FC236}">
                <a16:creationId xmlns:a16="http://schemas.microsoft.com/office/drawing/2014/main" id="{0603D454-A930-4B8E-BA9B-B362B3FF48E3}"/>
              </a:ext>
            </a:extLst>
          </p:cNvPr>
          <p:cNvPicPr>
            <a:picLocks noChangeAspect="1"/>
          </p:cNvPicPr>
          <p:nvPr/>
        </p:nvPicPr>
        <p:blipFill>
          <a:blip r:embed="rId3" cstate="screen">
            <a:extLst>
              <a:ext uri="{28A0092B-C50C-407E-A947-70E740481C1C}">
                <a14:useLocalDpi xmlns:a14="http://schemas.microsoft.com/office/drawing/2010/main"/>
              </a:ext>
            </a:extLst>
          </a:blip>
          <a:srcRect l="2081" t="2287" b="2824"/>
          <a:stretch>
            <a:fillRect/>
          </a:stretch>
        </p:blipFill>
        <p:spPr bwMode="auto">
          <a:xfrm>
            <a:off x="1502818" y="1254804"/>
            <a:ext cx="9186364"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E534150D-F285-430A-88AC-FCFD0E37556B}"/>
              </a:ext>
            </a:extLst>
          </p:cNvPr>
          <p:cNvSpPr>
            <a:spLocks noGrp="1"/>
          </p:cNvSpPr>
          <p:nvPr>
            <p:ph type="title"/>
          </p:nvPr>
        </p:nvSpPr>
        <p:spPr/>
        <p:txBody>
          <a:bodyPr/>
          <a:lstStyle/>
          <a:p>
            <a:r>
              <a:rPr lang="en-US" altLang="zh-CN" dirty="0"/>
              <a:t>3. </a:t>
            </a:r>
            <a:r>
              <a:rPr lang="zh-CN" altLang="en-US" dirty="0"/>
              <a:t>细胞间相互作用改变</a:t>
            </a:r>
          </a:p>
        </p:txBody>
      </p:sp>
    </p:spTree>
    <p:extLst>
      <p:ext uri="{BB962C8B-B14F-4D97-AF65-F5344CB8AC3E}">
        <p14:creationId xmlns:p14="http://schemas.microsoft.com/office/powerpoint/2010/main" val="2124228374"/>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图片 5">
            <a:extLst>
              <a:ext uri="{FF2B5EF4-FFF2-40B4-BE49-F238E27FC236}">
                <a16:creationId xmlns:a16="http://schemas.microsoft.com/office/drawing/2014/main" id="{4881CDAF-5743-4154-B376-238A171D901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2181" y="1321066"/>
            <a:ext cx="11487638"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矩形 6">
            <a:extLst>
              <a:ext uri="{FF2B5EF4-FFF2-40B4-BE49-F238E27FC236}">
                <a16:creationId xmlns:a16="http://schemas.microsoft.com/office/drawing/2014/main" id="{07816DED-FDC4-44F1-889E-8C083EB6E5BA}"/>
              </a:ext>
            </a:extLst>
          </p:cNvPr>
          <p:cNvSpPr>
            <a:spLocks noChangeArrowheads="1"/>
          </p:cNvSpPr>
          <p:nvPr/>
        </p:nvSpPr>
        <p:spPr bwMode="auto">
          <a:xfrm>
            <a:off x="5723188" y="6349756"/>
            <a:ext cx="4551393" cy="46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95" dirty="0">
                <a:ea typeface="宋体" panose="02010600030101010101" pitchFamily="2" charset="-122"/>
                <a:cs typeface="Arial" panose="020B0604020202020204" pitchFamily="34" charset="0"/>
              </a:rPr>
              <a:t>http://www.biomedsearch.com/nih/Nuclear-Expression-KLF6-Tumor-Suppressor/20126619.html</a:t>
            </a:r>
            <a:endParaRPr lang="zh-CN" altLang="en-US" sz="1195" dirty="0">
              <a:ea typeface="宋体"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24E38F32-24D8-46F1-AA82-E8DB700B1AB0}"/>
              </a:ext>
            </a:extLst>
          </p:cNvPr>
          <p:cNvSpPr>
            <a:spLocks noGrp="1"/>
          </p:cNvSpPr>
          <p:nvPr>
            <p:ph type="title"/>
          </p:nvPr>
        </p:nvSpPr>
        <p:spPr/>
        <p:txBody>
          <a:bodyPr/>
          <a:lstStyle/>
          <a:p>
            <a:r>
              <a:rPr lang="en-US" altLang="zh-CN" dirty="0"/>
              <a:t>4. </a:t>
            </a:r>
            <a:r>
              <a:rPr lang="zh-CN" altLang="en-US" dirty="0"/>
              <a:t>表达谱改变或蛋白质活性改变</a:t>
            </a:r>
          </a:p>
        </p:txBody>
      </p:sp>
    </p:spTree>
    <p:extLst>
      <p:ext uri="{BB962C8B-B14F-4D97-AF65-F5344CB8AC3E}">
        <p14:creationId xmlns:p14="http://schemas.microsoft.com/office/powerpoint/2010/main" val="3142168520"/>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descr="figure 17-16">
            <a:extLst>
              <a:ext uri="{FF2B5EF4-FFF2-40B4-BE49-F238E27FC236}">
                <a16:creationId xmlns:a16="http://schemas.microsoft.com/office/drawing/2014/main" id="{48650DE9-7DE8-400F-A0C4-14B952A3F6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02721" y="1385307"/>
            <a:ext cx="9395595"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0" name="Text Box 3">
            <a:extLst>
              <a:ext uri="{FF2B5EF4-FFF2-40B4-BE49-F238E27FC236}">
                <a16:creationId xmlns:a16="http://schemas.microsoft.com/office/drawing/2014/main" id="{F2BB2F6A-C9A7-488F-B8E1-AF821DCB86A3}"/>
              </a:ext>
            </a:extLst>
          </p:cNvPr>
          <p:cNvSpPr txBox="1">
            <a:spLocks noChangeArrowheads="1"/>
          </p:cNvSpPr>
          <p:nvPr/>
        </p:nvSpPr>
        <p:spPr bwMode="auto">
          <a:xfrm>
            <a:off x="9110535" y="4774485"/>
            <a:ext cx="2776665" cy="398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996" dirty="0">
                <a:ea typeface="宋体" panose="02010600030101010101" pitchFamily="2" charset="-122"/>
              </a:rPr>
              <a:t>Figure 17-16 </a:t>
            </a:r>
            <a:r>
              <a:rPr lang="en-US" altLang="zh-CN" sz="996" i="1" dirty="0">
                <a:ea typeface="宋体" panose="02010600030101010101" pitchFamily="2" charset="-122"/>
              </a:rPr>
              <a:t> Molecular Biology of the Cell</a:t>
            </a:r>
            <a:r>
              <a:rPr lang="en-US" altLang="zh-CN" sz="996" dirty="0">
                <a:ea typeface="宋体" panose="02010600030101010101" pitchFamily="2" charset="-122"/>
              </a:rPr>
              <a:t> (© Garland Science 2008)</a:t>
            </a:r>
          </a:p>
        </p:txBody>
      </p:sp>
      <p:sp>
        <p:nvSpPr>
          <p:cNvPr id="3" name="标题 2">
            <a:extLst>
              <a:ext uri="{FF2B5EF4-FFF2-40B4-BE49-F238E27FC236}">
                <a16:creationId xmlns:a16="http://schemas.microsoft.com/office/drawing/2014/main" id="{4C7AFCB1-2FA4-49E1-B6A6-37AD00905713}"/>
              </a:ext>
            </a:extLst>
          </p:cNvPr>
          <p:cNvSpPr>
            <a:spLocks noGrp="1"/>
          </p:cNvSpPr>
          <p:nvPr>
            <p:ph type="title"/>
          </p:nvPr>
        </p:nvSpPr>
        <p:spPr/>
        <p:txBody>
          <a:bodyPr/>
          <a:lstStyle/>
          <a:p>
            <a:r>
              <a:rPr lang="zh-CN" altLang="en-US" dirty="0"/>
              <a:t>细胞增殖调控机制的核心</a:t>
            </a:r>
            <a:r>
              <a:rPr lang="en-US" altLang="zh-CN" dirty="0"/>
              <a:t>——</a:t>
            </a:r>
            <a:r>
              <a:rPr lang="zh-CN" altLang="en-US" dirty="0">
                <a:solidFill>
                  <a:srgbClr val="0033CC"/>
                </a:solidFill>
              </a:rPr>
              <a:t>一组蛋白激酶</a:t>
            </a:r>
            <a:endParaRPr lang="zh-CN" altLang="en-US" dirty="0"/>
          </a:p>
        </p:txBody>
      </p:sp>
      <p:sp>
        <p:nvSpPr>
          <p:cNvPr id="8" name="内容占位符 1">
            <a:extLst>
              <a:ext uri="{FF2B5EF4-FFF2-40B4-BE49-F238E27FC236}">
                <a16:creationId xmlns:a16="http://schemas.microsoft.com/office/drawing/2014/main" id="{D4CFEE1C-7D85-404D-978D-18F5FDAF354C}"/>
              </a:ext>
            </a:extLst>
          </p:cNvPr>
          <p:cNvSpPr txBox="1">
            <a:spLocks/>
          </p:cNvSpPr>
          <p:nvPr/>
        </p:nvSpPr>
        <p:spPr>
          <a:xfrm>
            <a:off x="0" y="5604598"/>
            <a:ext cx="12192000" cy="1202266"/>
          </a:xfrm>
          <a:prstGeom prst="rect">
            <a:avLst/>
          </a:prstGeom>
          <a:solidFill>
            <a:srgbClr val="0033CC"/>
          </a:solidFill>
        </p:spPr>
        <p:txBody>
          <a:bodyPr vert="horz" lIns="91440" tIns="45720" rIns="91440" bIns="45720" rtlCol="0">
            <a:no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600"/>
              </a:lnSpc>
            </a:pPr>
            <a:r>
              <a:rPr lang="en-US" altLang="zh-CN" sz="2000" dirty="0">
                <a:solidFill>
                  <a:schemeClr val="bg1"/>
                </a:solidFill>
              </a:rPr>
              <a:t>“</a:t>
            </a:r>
            <a:r>
              <a:rPr lang="en-US" altLang="zh-CN" sz="2000" b="1" dirty="0">
                <a:solidFill>
                  <a:schemeClr val="bg1"/>
                </a:solidFill>
              </a:rPr>
              <a:t>Each of the different </a:t>
            </a:r>
            <a:r>
              <a:rPr lang="en-US" altLang="zh-CN" sz="2000" b="1" dirty="0">
                <a:solidFill>
                  <a:srgbClr val="FFFF00"/>
                </a:solidFill>
              </a:rPr>
              <a:t>cyclin-</a:t>
            </a:r>
            <a:r>
              <a:rPr lang="en-US" altLang="zh-CN" sz="2000" b="1" dirty="0" err="1">
                <a:solidFill>
                  <a:srgbClr val="FFFF00"/>
                </a:solidFill>
              </a:rPr>
              <a:t>Cdk</a:t>
            </a:r>
            <a:r>
              <a:rPr lang="en-US" altLang="zh-CN" sz="2000" b="1" dirty="0">
                <a:solidFill>
                  <a:srgbClr val="FFFF00"/>
                </a:solidFill>
              </a:rPr>
              <a:t> complexes </a:t>
            </a:r>
            <a:r>
              <a:rPr lang="en-US" altLang="zh-CN" sz="2000" b="1" dirty="0">
                <a:solidFill>
                  <a:schemeClr val="bg1"/>
                </a:solidFill>
              </a:rPr>
              <a:t>serves as a </a:t>
            </a:r>
            <a:r>
              <a:rPr lang="en-US" altLang="zh-CN" sz="2000" b="1" dirty="0">
                <a:solidFill>
                  <a:srgbClr val="FFFF00"/>
                </a:solidFill>
              </a:rPr>
              <a:t>molecular switch </a:t>
            </a:r>
            <a:r>
              <a:rPr lang="en-US" altLang="zh-CN" sz="2000" b="1" dirty="0">
                <a:solidFill>
                  <a:schemeClr val="bg1"/>
                </a:solidFill>
              </a:rPr>
              <a:t>that triggers a specific cell-cycle event</a:t>
            </a:r>
            <a:r>
              <a:rPr lang="en-US" altLang="zh-CN" sz="2000" dirty="0">
                <a:solidFill>
                  <a:schemeClr val="bg1"/>
                </a:solidFill>
              </a:rPr>
              <a:t>.”</a:t>
            </a:r>
          </a:p>
          <a:p>
            <a:pPr>
              <a:lnSpc>
                <a:spcPts val="2600"/>
              </a:lnSpc>
            </a:pPr>
            <a:r>
              <a:rPr lang="zh-CN" altLang="en-US" sz="2000" b="1" dirty="0">
                <a:solidFill>
                  <a:schemeClr val="bg1"/>
                </a:solidFill>
              </a:rPr>
              <a:t>源于对</a:t>
            </a:r>
            <a:r>
              <a:rPr lang="zh-CN" altLang="en-US" sz="2000" b="1" dirty="0">
                <a:solidFill>
                  <a:srgbClr val="FFFF00"/>
                </a:solidFill>
              </a:rPr>
              <a:t>酵母</a:t>
            </a:r>
            <a:r>
              <a:rPr lang="zh-CN" altLang="en-US" sz="2000" b="1" dirty="0">
                <a:solidFill>
                  <a:schemeClr val="bg1"/>
                </a:solidFill>
              </a:rPr>
              <a:t>、</a:t>
            </a:r>
            <a:r>
              <a:rPr lang="zh-CN" altLang="en-US" sz="2000" b="1" dirty="0">
                <a:solidFill>
                  <a:srgbClr val="FFFF00"/>
                </a:solidFill>
              </a:rPr>
              <a:t>非洲爪蟾</a:t>
            </a:r>
            <a:r>
              <a:rPr lang="zh-CN" altLang="en-US" sz="2000" b="1" dirty="0">
                <a:solidFill>
                  <a:schemeClr val="bg1"/>
                </a:solidFill>
              </a:rPr>
              <a:t>、和</a:t>
            </a:r>
            <a:r>
              <a:rPr lang="zh-CN" altLang="en-US" sz="2000" b="1" dirty="0">
                <a:solidFill>
                  <a:srgbClr val="FFFF00"/>
                </a:solidFill>
              </a:rPr>
              <a:t>人类细胞</a:t>
            </a:r>
            <a:r>
              <a:rPr lang="zh-CN" altLang="en-US" sz="2000" b="1" dirty="0">
                <a:solidFill>
                  <a:schemeClr val="bg1"/>
                </a:solidFill>
              </a:rPr>
              <a:t>的多层次研究汇总</a:t>
            </a:r>
          </a:p>
          <a:p>
            <a:pPr>
              <a:lnSpc>
                <a:spcPts val="2600"/>
              </a:lnSpc>
              <a:spcBef>
                <a:spcPts val="0"/>
              </a:spcBef>
            </a:pPr>
            <a:endParaRPr lang="zh-CN" altLang="en-US" dirty="0">
              <a:solidFill>
                <a:schemeClr val="bg1"/>
              </a:solidFill>
            </a:endParaRPr>
          </a:p>
        </p:txBody>
      </p:sp>
    </p:spTree>
    <p:extLst>
      <p:ext uri="{BB962C8B-B14F-4D97-AF65-F5344CB8AC3E}">
        <p14:creationId xmlns:p14="http://schemas.microsoft.com/office/powerpoint/2010/main" val="2743706310"/>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descr="figure 20-29">
            <a:extLst>
              <a:ext uri="{FF2B5EF4-FFF2-40B4-BE49-F238E27FC236}">
                <a16:creationId xmlns:a16="http://schemas.microsoft.com/office/drawing/2014/main" id="{E37FF91F-6E93-44D8-84D8-6C2301FA72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4680" y="1929339"/>
            <a:ext cx="5761320"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5174D90E-C4F8-4333-96CA-7D74C2A6870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64276" y="1569339"/>
            <a:ext cx="499304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7B3A9609-CE91-4EE4-AA9F-F33A28ECF945}"/>
              </a:ext>
            </a:extLst>
          </p:cNvPr>
          <p:cNvSpPr>
            <a:spLocks noGrp="1"/>
          </p:cNvSpPr>
          <p:nvPr>
            <p:ph type="title"/>
          </p:nvPr>
        </p:nvSpPr>
        <p:spPr/>
        <p:txBody>
          <a:bodyPr/>
          <a:lstStyle/>
          <a:p>
            <a:r>
              <a:rPr lang="en-US" altLang="zh-CN" dirty="0"/>
              <a:t>5. </a:t>
            </a:r>
            <a:r>
              <a:rPr lang="zh-CN" altLang="en-US" dirty="0"/>
              <a:t>体外培养的恶性转化细胞的特征</a:t>
            </a:r>
          </a:p>
        </p:txBody>
      </p:sp>
    </p:spTree>
    <p:extLst>
      <p:ext uri="{BB962C8B-B14F-4D97-AF65-F5344CB8AC3E}">
        <p14:creationId xmlns:p14="http://schemas.microsoft.com/office/powerpoint/2010/main" val="3309369473"/>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9988263F-5FA8-439D-95B3-1FD200DFE164}"/>
              </a:ext>
            </a:extLst>
          </p:cNvPr>
          <p:cNvSpPr>
            <a:spLocks noGrp="1"/>
          </p:cNvSpPr>
          <p:nvPr>
            <p:ph type="title"/>
          </p:nvPr>
        </p:nvSpPr>
        <p:spPr/>
        <p:txBody>
          <a:bodyPr/>
          <a:lstStyle/>
          <a:p>
            <a:r>
              <a:rPr lang="en-US" altLang="zh-CN" dirty="0"/>
              <a:t>aneuploidy</a:t>
            </a:r>
            <a:endParaRPr lang="zh-CN" altLang="en-US" dirty="0"/>
          </a:p>
        </p:txBody>
      </p:sp>
      <p:pic>
        <p:nvPicPr>
          <p:cNvPr id="19459" name="图片 3">
            <a:extLst>
              <a:ext uri="{FF2B5EF4-FFF2-40B4-BE49-F238E27FC236}">
                <a16:creationId xmlns:a16="http://schemas.microsoft.com/office/drawing/2014/main" id="{642CCF30-3DEB-4DF4-ABC0-AD77070EE0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404598" y="1102733"/>
            <a:ext cx="9382805" cy="54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712733"/>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0E87C90A-574B-46FA-A88D-B675C78F6A66}"/>
              </a:ext>
            </a:extLst>
          </p:cNvPr>
          <p:cNvSpPr>
            <a:spLocks noGrp="1"/>
          </p:cNvSpPr>
          <p:nvPr>
            <p:ph type="title"/>
          </p:nvPr>
        </p:nvSpPr>
        <p:spPr/>
        <p:txBody>
          <a:bodyPr/>
          <a:lstStyle/>
          <a:p>
            <a:pPr algn="l"/>
            <a:r>
              <a:rPr lang="zh-CN" altLang="en-US" dirty="0"/>
              <a:t>二、癌基因与抑癌基因</a:t>
            </a:r>
            <a:r>
              <a:rPr lang="en-US" altLang="zh-CN" dirty="0"/>
              <a:t>(</a:t>
            </a:r>
            <a:r>
              <a:rPr lang="zh-CN" altLang="en-US" dirty="0"/>
              <a:t>肿瘤关键基因</a:t>
            </a:r>
            <a:r>
              <a:rPr lang="en-US" altLang="zh-CN" dirty="0"/>
              <a:t>)</a:t>
            </a:r>
            <a:endParaRPr lang="zh-CN" altLang="en-US" dirty="0"/>
          </a:p>
        </p:txBody>
      </p:sp>
      <p:sp>
        <p:nvSpPr>
          <p:cNvPr id="21507" name="内容占位符 2">
            <a:extLst>
              <a:ext uri="{FF2B5EF4-FFF2-40B4-BE49-F238E27FC236}">
                <a16:creationId xmlns:a16="http://schemas.microsoft.com/office/drawing/2014/main" id="{E251323C-50A1-4B76-9DC7-6DD1407B0990}"/>
              </a:ext>
            </a:extLst>
          </p:cNvPr>
          <p:cNvSpPr>
            <a:spLocks noGrp="1"/>
          </p:cNvSpPr>
          <p:nvPr>
            <p:ph idx="1"/>
          </p:nvPr>
        </p:nvSpPr>
        <p:spPr>
          <a:xfrm>
            <a:off x="838200" y="1137438"/>
            <a:ext cx="10702856" cy="5509559"/>
          </a:xfrm>
        </p:spPr>
        <p:txBody>
          <a:bodyPr>
            <a:normAutofit/>
          </a:bodyPr>
          <a:lstStyle/>
          <a:p>
            <a:pPr>
              <a:lnSpc>
                <a:spcPct val="150000"/>
              </a:lnSpc>
              <a:spcBef>
                <a:spcPts val="0"/>
              </a:spcBef>
              <a:defRPr/>
            </a:pPr>
            <a:r>
              <a:rPr lang="zh-CN" altLang="en-US" b="1" dirty="0">
                <a:solidFill>
                  <a:srgbClr val="0033CC"/>
                </a:solidFill>
              </a:rPr>
              <a:t>原癌基因（</a:t>
            </a:r>
            <a:r>
              <a:rPr lang="en-US" altLang="zh-CN" b="1" dirty="0">
                <a:solidFill>
                  <a:srgbClr val="0033CC"/>
                </a:solidFill>
              </a:rPr>
              <a:t>proto-oncogene</a:t>
            </a:r>
            <a:r>
              <a:rPr lang="zh-CN" altLang="en-US" b="1" dirty="0">
                <a:solidFill>
                  <a:srgbClr val="0033CC"/>
                </a:solidFill>
              </a:rPr>
              <a:t>）：</a:t>
            </a:r>
            <a:r>
              <a:rPr lang="zh-CN" altLang="en-US" dirty="0"/>
              <a:t>控制细胞生长和分裂的一类正常基因，其突变能引起正常细胞癌变，又称细胞癌基因（</a:t>
            </a:r>
            <a:r>
              <a:rPr lang="en-US" altLang="zh-CN" dirty="0"/>
              <a:t>c-</a:t>
            </a:r>
            <a:r>
              <a:rPr lang="en-US" altLang="zh-CN" dirty="0" err="1"/>
              <a:t>onc</a:t>
            </a:r>
            <a:r>
              <a:rPr lang="zh-CN" altLang="en-US" dirty="0"/>
              <a:t>），</a:t>
            </a:r>
            <a:r>
              <a:rPr lang="zh-CN" altLang="en-US" b="1" u="sng" dirty="0">
                <a:solidFill>
                  <a:srgbClr val="FF0000"/>
                </a:solidFill>
              </a:rPr>
              <a:t>功能获得性突变</a:t>
            </a:r>
            <a:endParaRPr lang="en-US" altLang="zh-CN" b="1" u="sng" dirty="0">
              <a:solidFill>
                <a:srgbClr val="FF0000"/>
              </a:solidFill>
            </a:endParaRPr>
          </a:p>
          <a:p>
            <a:pPr lvl="1">
              <a:lnSpc>
                <a:spcPct val="150000"/>
              </a:lnSpc>
              <a:spcBef>
                <a:spcPts val="0"/>
              </a:spcBef>
              <a:defRPr/>
            </a:pPr>
            <a:r>
              <a:rPr lang="zh-CN" altLang="en-US" sz="2400" dirty="0"/>
              <a:t>癌基因（</a:t>
            </a:r>
            <a:r>
              <a:rPr lang="en-US" altLang="zh-CN" sz="2400" dirty="0"/>
              <a:t>oncogene</a:t>
            </a:r>
            <a:r>
              <a:rPr lang="zh-CN" altLang="en-US" sz="2400" dirty="0"/>
              <a:t>）</a:t>
            </a:r>
            <a:endParaRPr lang="en-US" altLang="zh-CN" sz="2400" dirty="0"/>
          </a:p>
          <a:p>
            <a:pPr lvl="1">
              <a:lnSpc>
                <a:spcPct val="150000"/>
              </a:lnSpc>
              <a:spcBef>
                <a:spcPts val="0"/>
              </a:spcBef>
              <a:defRPr/>
            </a:pPr>
            <a:r>
              <a:rPr lang="zh-CN" altLang="en-US" sz="2400" dirty="0"/>
              <a:t>病毒癌基因（</a:t>
            </a:r>
            <a:r>
              <a:rPr lang="en-US" altLang="zh-CN" sz="2400" dirty="0"/>
              <a:t>v-</a:t>
            </a:r>
            <a:r>
              <a:rPr lang="en-US" altLang="zh-CN" sz="2400" dirty="0" err="1"/>
              <a:t>onc</a:t>
            </a:r>
            <a:r>
              <a:rPr lang="zh-CN" altLang="en-US" sz="2400" dirty="0"/>
              <a:t>）</a:t>
            </a:r>
            <a:endParaRPr lang="en-US" altLang="zh-CN" sz="2400" dirty="0"/>
          </a:p>
          <a:p>
            <a:pPr>
              <a:lnSpc>
                <a:spcPct val="150000"/>
              </a:lnSpc>
              <a:spcBef>
                <a:spcPts val="0"/>
              </a:spcBef>
              <a:defRPr/>
            </a:pPr>
            <a:r>
              <a:rPr lang="zh-CN" altLang="en-US" b="1" dirty="0">
                <a:solidFill>
                  <a:srgbClr val="0033CC"/>
                </a:solidFill>
              </a:rPr>
              <a:t>抑癌基因（</a:t>
            </a:r>
            <a:r>
              <a:rPr lang="en-US" altLang="zh-CN" b="1" dirty="0">
                <a:solidFill>
                  <a:srgbClr val="0033CC"/>
                </a:solidFill>
              </a:rPr>
              <a:t>tumor-suppressor gene</a:t>
            </a:r>
            <a:r>
              <a:rPr lang="zh-CN" altLang="en-US" b="1" dirty="0">
                <a:solidFill>
                  <a:srgbClr val="0033CC"/>
                </a:solidFill>
              </a:rPr>
              <a:t>）</a:t>
            </a:r>
            <a:r>
              <a:rPr lang="zh-CN" altLang="en-US" b="1" u="sng" dirty="0">
                <a:solidFill>
                  <a:srgbClr val="FF0000"/>
                </a:solidFill>
              </a:rPr>
              <a:t>功能丧失突变</a:t>
            </a:r>
            <a:endParaRPr lang="en-US" altLang="zh-CN" b="1" u="sng" dirty="0">
              <a:solidFill>
                <a:srgbClr val="FF0000"/>
              </a:solidFill>
            </a:endParaRPr>
          </a:p>
          <a:p>
            <a:pPr marL="0" indent="0">
              <a:lnSpc>
                <a:spcPct val="150000"/>
              </a:lnSpc>
              <a:spcBef>
                <a:spcPts val="0"/>
              </a:spcBef>
              <a:buNone/>
              <a:defRPr/>
            </a:pPr>
            <a:r>
              <a:rPr lang="zh-CN" altLang="en-US" dirty="0"/>
              <a:t>编码产物主要功能</a:t>
            </a:r>
            <a:endParaRPr lang="en-US" altLang="zh-CN" dirty="0"/>
          </a:p>
          <a:p>
            <a:pPr lvl="1">
              <a:lnSpc>
                <a:spcPct val="150000"/>
              </a:lnSpc>
              <a:spcBef>
                <a:spcPts val="0"/>
              </a:spcBef>
              <a:defRPr/>
            </a:pPr>
            <a:r>
              <a:rPr lang="zh-CN" altLang="en-US" sz="2400" dirty="0"/>
              <a:t>偶联细胞周期与</a:t>
            </a:r>
            <a:r>
              <a:rPr lang="en-US" altLang="zh-CN" sz="2400" dirty="0"/>
              <a:t>DNA </a:t>
            </a:r>
            <a:r>
              <a:rPr lang="zh-CN" altLang="en-US" sz="2400" dirty="0"/>
              <a:t>损伤</a:t>
            </a:r>
            <a:endParaRPr lang="en-US" altLang="zh-CN" sz="2400" dirty="0"/>
          </a:p>
          <a:p>
            <a:pPr lvl="1">
              <a:lnSpc>
                <a:spcPct val="150000"/>
              </a:lnSpc>
              <a:spcBef>
                <a:spcPts val="0"/>
              </a:spcBef>
              <a:defRPr/>
            </a:pPr>
            <a:r>
              <a:rPr lang="en-US" altLang="zh-CN" sz="2400" dirty="0"/>
              <a:t>DNA </a:t>
            </a:r>
            <a:r>
              <a:rPr lang="zh-CN" altLang="en-US" sz="2400" dirty="0"/>
              <a:t>损伤未被修复，起始凋亡程序</a:t>
            </a:r>
            <a:endParaRPr lang="en-US" altLang="zh-CN" sz="2400" dirty="0"/>
          </a:p>
          <a:p>
            <a:pPr lvl="1">
              <a:lnSpc>
                <a:spcPct val="150000"/>
              </a:lnSpc>
              <a:spcBef>
                <a:spcPts val="0"/>
              </a:spcBef>
              <a:defRPr/>
            </a:pPr>
            <a:r>
              <a:rPr lang="zh-CN" altLang="en-US" sz="2400" dirty="0"/>
              <a:t>阻止接触抑制的丧失并抑制转移</a:t>
            </a:r>
          </a:p>
        </p:txBody>
      </p:sp>
    </p:spTree>
    <p:extLst>
      <p:ext uri="{BB962C8B-B14F-4D97-AF65-F5344CB8AC3E}">
        <p14:creationId xmlns:p14="http://schemas.microsoft.com/office/powerpoint/2010/main" val="3291450235"/>
      </p:ext>
    </p:extLst>
  </p:cSld>
  <p:clrMapOvr>
    <a:masterClrMapping/>
  </p:clrMapOvr>
  <p:transition spd="slow">
    <p:wipe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descr="imagepage14">
            <a:extLst>
              <a:ext uri="{FF2B5EF4-FFF2-40B4-BE49-F238E27FC236}">
                <a16:creationId xmlns:a16="http://schemas.microsoft.com/office/drawing/2014/main" id="{A8E00E0A-FEF2-4B0A-895F-EDFFB81B712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4366" y="1097970"/>
            <a:ext cx="5916618"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A98EBCED-99EC-48E0-9A4B-93D7BEAAE17E}"/>
              </a:ext>
            </a:extLst>
          </p:cNvPr>
          <p:cNvSpPr/>
          <p:nvPr/>
        </p:nvSpPr>
        <p:spPr>
          <a:xfrm>
            <a:off x="7295213" y="3707970"/>
            <a:ext cx="4591987" cy="282769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13-14 </a:t>
            </a:r>
            <a:r>
              <a:rPr lang="zh-CN" altLang="en-US" sz="1600" b="1" dirty="0">
                <a:solidFill>
                  <a:srgbClr val="0033CC"/>
                </a:solidFill>
                <a:latin typeface="Arial" panose="020B0604020202020204" pitchFamily="34" charset="0"/>
                <a:ea typeface="微软雅黑" panose="020B0503020204020204" pitchFamily="34" charset="-122"/>
              </a:rPr>
              <a:t>控制细胞生长和增殖，并与肿瘤发生相关的</a:t>
            </a:r>
            <a:r>
              <a:rPr lang="en-US" altLang="zh-CN" sz="1600" b="1" dirty="0">
                <a:solidFill>
                  <a:srgbClr val="0033CC"/>
                </a:solidFill>
                <a:latin typeface="Arial" panose="020B0604020202020204" pitchFamily="34" charset="0"/>
                <a:ea typeface="微软雅黑" panose="020B0503020204020204" pitchFamily="34" charset="-122"/>
              </a:rPr>
              <a:t>7 </a:t>
            </a:r>
            <a:r>
              <a:rPr lang="zh-CN" altLang="en-US" sz="1600" b="1" dirty="0">
                <a:solidFill>
                  <a:srgbClr val="0033CC"/>
                </a:solidFill>
                <a:latin typeface="Arial" panose="020B0604020202020204" pitchFamily="34" charset="0"/>
                <a:ea typeface="微软雅黑" panose="020B0503020204020204" pitchFamily="34" charset="-122"/>
              </a:rPr>
              <a:t>类蛋白</a:t>
            </a:r>
          </a:p>
          <a:p>
            <a:pPr algn="ctr">
              <a:lnSpc>
                <a:spcPts val="2400"/>
              </a:lnSpc>
            </a:pPr>
            <a:r>
              <a:rPr lang="zh-CN" altLang="en-US" sz="1400" dirty="0">
                <a:latin typeface="Arial" panose="020B0604020202020204" pitchFamily="34" charset="0"/>
                <a:ea typeface="微软雅黑" panose="020B0503020204020204" pitchFamily="34" charset="-122"/>
              </a:rPr>
              <a:t>有</a:t>
            </a:r>
            <a:r>
              <a:rPr lang="en-US" altLang="zh-CN" sz="1400" dirty="0">
                <a:latin typeface="Arial" panose="020B0604020202020204" pitchFamily="34" charset="0"/>
                <a:ea typeface="微软雅黑" panose="020B0503020204020204" pitchFamily="34" charset="-122"/>
              </a:rPr>
              <a:t>7 </a:t>
            </a:r>
            <a:r>
              <a:rPr lang="zh-CN" altLang="en-US" sz="1400" dirty="0">
                <a:latin typeface="Arial" panose="020B0604020202020204" pitchFamily="34" charset="0"/>
                <a:ea typeface="微软雅黑" panose="020B0503020204020204" pitchFamily="34" charset="-122"/>
              </a:rPr>
              <a:t>类蛋白调控细胞的增殖，它们的突变都可能致癌。很多胞外信号分子（</a:t>
            </a:r>
            <a:r>
              <a:rPr lang="en-US" altLang="zh-CN" sz="1400" dirty="0">
                <a:latin typeface="Arial" panose="020B0604020202020204" pitchFamily="34" charset="0"/>
                <a:ea typeface="微软雅黑" panose="020B0503020204020204" pitchFamily="34" charset="-122"/>
              </a:rPr>
              <a:t>1</a:t>
            </a:r>
            <a:r>
              <a:rPr lang="zh-CN" altLang="en-US" sz="1400" dirty="0">
                <a:latin typeface="Arial" panose="020B0604020202020204" pitchFamily="34" charset="0"/>
                <a:ea typeface="微软雅黑" panose="020B0503020204020204" pitchFamily="34" charset="-122"/>
              </a:rPr>
              <a:t>）、信号受体（</a:t>
            </a:r>
            <a:r>
              <a:rPr lang="en-US" altLang="zh-CN" sz="1400" dirty="0">
                <a:latin typeface="Arial" panose="020B0604020202020204" pitchFamily="34" charset="0"/>
                <a:ea typeface="微软雅黑" panose="020B0503020204020204" pitchFamily="34" charset="-122"/>
              </a:rPr>
              <a:t>2</a:t>
            </a:r>
            <a:r>
              <a:rPr lang="zh-CN" altLang="en-US" sz="1400" dirty="0">
                <a:latin typeface="Arial" panose="020B0604020202020204" pitchFamily="34" charset="0"/>
                <a:ea typeface="微软雅黑" panose="020B0503020204020204" pitchFamily="34" charset="-122"/>
              </a:rPr>
              <a:t>）、胞内信号转导蛋白（</a:t>
            </a:r>
            <a:r>
              <a:rPr lang="en-US" altLang="zh-CN" sz="1400" dirty="0">
                <a:latin typeface="Arial" panose="020B0604020202020204" pitchFamily="34" charset="0"/>
                <a:ea typeface="微软雅黑" panose="020B0503020204020204" pitchFamily="34" charset="-122"/>
              </a:rPr>
              <a:t>3</a:t>
            </a:r>
            <a:r>
              <a:rPr lang="zh-CN" altLang="en-US" sz="1400" dirty="0">
                <a:latin typeface="Arial" panose="020B0604020202020204" pitchFamily="34" charset="0"/>
                <a:ea typeface="微软雅黑" panose="020B0503020204020204" pitchFamily="34" charset="-122"/>
              </a:rPr>
              <a:t>）和转录因子（</a:t>
            </a:r>
            <a:r>
              <a:rPr lang="en-US" altLang="zh-CN" sz="1400" dirty="0">
                <a:latin typeface="Arial" panose="020B0604020202020204" pitchFamily="34" charset="0"/>
                <a:ea typeface="微软雅黑" panose="020B0503020204020204" pitchFamily="34" charset="-122"/>
              </a:rPr>
              <a:t>4</a:t>
            </a:r>
            <a:r>
              <a:rPr lang="zh-CN" altLang="en-US" sz="1400" dirty="0">
                <a:latin typeface="Arial" panose="020B0604020202020204" pitchFamily="34" charset="0"/>
                <a:ea typeface="微软雅黑" panose="020B0503020204020204" pitchFamily="34" charset="-122"/>
              </a:rPr>
              <a:t>）能够刺激细胞增殖，它们的致癌突变是显性的。而抑制细胞周期的调控蛋白（</a:t>
            </a:r>
            <a:r>
              <a:rPr lang="en-US" altLang="zh-CN" sz="1400" dirty="0">
                <a:latin typeface="Arial" panose="020B0604020202020204" pitchFamily="34" charset="0"/>
                <a:ea typeface="微软雅黑" panose="020B0503020204020204" pitchFamily="34" charset="-122"/>
              </a:rPr>
              <a:t>5</a:t>
            </a:r>
            <a:r>
              <a:rPr lang="zh-CN" altLang="en-US" sz="1400" dirty="0">
                <a:latin typeface="Arial" panose="020B0604020202020204" pitchFamily="34" charset="0"/>
                <a:ea typeface="微软雅黑" panose="020B0503020204020204" pitchFamily="34" charset="-122"/>
              </a:rPr>
              <a:t>）和负责修复</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的蛋白（</a:t>
            </a:r>
            <a:r>
              <a:rPr lang="en-US" altLang="zh-CN" sz="1400" dirty="0">
                <a:latin typeface="Arial" panose="020B0604020202020204" pitchFamily="34" charset="0"/>
                <a:ea typeface="微软雅黑" panose="020B0503020204020204" pitchFamily="34" charset="-122"/>
              </a:rPr>
              <a:t>6</a:t>
            </a:r>
            <a:r>
              <a:rPr lang="zh-CN" altLang="en-US" sz="1400" dirty="0">
                <a:latin typeface="Arial" panose="020B0604020202020204" pitchFamily="34" charset="0"/>
                <a:ea typeface="微软雅黑" panose="020B0503020204020204" pitchFamily="34" charset="-122"/>
              </a:rPr>
              <a:t>）由抑癌基因编码，它们的致癌突变是隐性的。凋亡蛋白（</a:t>
            </a:r>
            <a:r>
              <a:rPr lang="en-US" altLang="zh-CN" sz="1400" dirty="0">
                <a:latin typeface="Arial" panose="020B0604020202020204" pitchFamily="34" charset="0"/>
                <a:ea typeface="微软雅黑" panose="020B0503020204020204" pitchFamily="34" charset="-122"/>
              </a:rPr>
              <a:t>7</a:t>
            </a:r>
            <a:r>
              <a:rPr lang="zh-CN" altLang="en-US" sz="1400" dirty="0">
                <a:latin typeface="Arial" panose="020B0604020202020204" pitchFamily="34" charset="0"/>
                <a:ea typeface="微软雅黑" panose="020B0503020204020204" pitchFamily="34" charset="-122"/>
              </a:rPr>
              <a:t>）也是抑癌蛋白，通过诱导细胞凋亡而抑制细胞的增殖</a:t>
            </a:r>
          </a:p>
        </p:txBody>
      </p:sp>
      <p:sp>
        <p:nvSpPr>
          <p:cNvPr id="3" name="标题 2">
            <a:extLst>
              <a:ext uri="{FF2B5EF4-FFF2-40B4-BE49-F238E27FC236}">
                <a16:creationId xmlns:a16="http://schemas.microsoft.com/office/drawing/2014/main" id="{B3C5C122-7038-45B4-9836-826F2CF20A68}"/>
              </a:ext>
            </a:extLst>
          </p:cNvPr>
          <p:cNvSpPr>
            <a:spLocks noGrp="1"/>
          </p:cNvSpPr>
          <p:nvPr>
            <p:ph type="title"/>
          </p:nvPr>
        </p:nvSpPr>
        <p:spPr/>
        <p:txBody>
          <a:bodyPr/>
          <a:lstStyle/>
          <a:p>
            <a:r>
              <a:rPr lang="zh-CN" altLang="en-US" dirty="0"/>
              <a:t>控制细胞增长和增殖，并与肿瘤发生相关的</a:t>
            </a:r>
            <a:r>
              <a:rPr lang="en-US" altLang="zh-CN" dirty="0"/>
              <a:t>7</a:t>
            </a:r>
            <a:r>
              <a:rPr lang="zh-CN" altLang="en-US" dirty="0"/>
              <a:t>类蛋白</a:t>
            </a:r>
          </a:p>
        </p:txBody>
      </p:sp>
    </p:spTree>
    <p:extLst>
      <p:ext uri="{BB962C8B-B14F-4D97-AF65-F5344CB8AC3E}">
        <p14:creationId xmlns:p14="http://schemas.microsoft.com/office/powerpoint/2010/main" val="368540530"/>
      </p:ext>
    </p:extLst>
  </p:cSld>
  <p:clrMapOvr>
    <a:masterClrMapping/>
  </p:clrMapOvr>
  <p:transition spd="slow">
    <p:wipe dir="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D3962-54DC-4568-9193-A9CA13D60207}"/>
              </a:ext>
            </a:extLst>
          </p:cNvPr>
          <p:cNvSpPr>
            <a:spLocks noGrp="1"/>
          </p:cNvSpPr>
          <p:nvPr>
            <p:ph type="title"/>
          </p:nvPr>
        </p:nvSpPr>
        <p:spPr/>
        <p:txBody>
          <a:bodyPr>
            <a:normAutofit/>
          </a:bodyPr>
          <a:lstStyle/>
          <a:p>
            <a:r>
              <a:rPr lang="zh-CN" altLang="en-US" dirty="0"/>
              <a:t>约</a:t>
            </a:r>
            <a:r>
              <a:rPr lang="en-US" altLang="zh-CN" dirty="0"/>
              <a:t>30</a:t>
            </a:r>
            <a:r>
              <a:rPr lang="zh-CN" altLang="en-US" dirty="0"/>
              <a:t>％的癌症是</a:t>
            </a:r>
            <a:r>
              <a:rPr lang="en-US" altLang="zh-CN" i="1" dirty="0" err="1"/>
              <a:t>ras</a:t>
            </a:r>
            <a:r>
              <a:rPr lang="en-US" altLang="zh-CN" dirty="0"/>
              <a:t> </a:t>
            </a:r>
            <a:r>
              <a:rPr lang="zh-CN" altLang="en-US" dirty="0"/>
              <a:t>基因突变过表达引起的</a:t>
            </a:r>
          </a:p>
        </p:txBody>
      </p:sp>
      <p:pic>
        <p:nvPicPr>
          <p:cNvPr id="4" name="图片 3">
            <a:extLst>
              <a:ext uri="{FF2B5EF4-FFF2-40B4-BE49-F238E27FC236}">
                <a16:creationId xmlns:a16="http://schemas.microsoft.com/office/drawing/2014/main" id="{EFC863E3-6928-4A4E-8C4B-4B14F194C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0481" y="1516233"/>
            <a:ext cx="7460666" cy="5138571"/>
          </a:xfrm>
          <a:prstGeom prst="rect">
            <a:avLst/>
          </a:prstGeom>
        </p:spPr>
      </p:pic>
      <p:pic>
        <p:nvPicPr>
          <p:cNvPr id="6" name="图片 5">
            <a:extLst>
              <a:ext uri="{FF2B5EF4-FFF2-40B4-BE49-F238E27FC236}">
                <a16:creationId xmlns:a16="http://schemas.microsoft.com/office/drawing/2014/main" id="{08B92528-9795-408D-8E2D-7A3A21EF4B8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34644" y="2125729"/>
            <a:ext cx="3886875" cy="3930304"/>
          </a:xfrm>
          <a:prstGeom prst="rect">
            <a:avLst/>
          </a:prstGeom>
        </p:spPr>
      </p:pic>
    </p:spTree>
    <p:extLst>
      <p:ext uri="{BB962C8B-B14F-4D97-AF65-F5344CB8AC3E}">
        <p14:creationId xmlns:p14="http://schemas.microsoft.com/office/powerpoint/2010/main" val="1737732609"/>
      </p:ext>
    </p:extLst>
  </p:cSld>
  <p:clrMapOvr>
    <a:masterClrMapping/>
  </p:clrMapOvr>
  <p:transition spd="slow">
    <p:wipe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图片 3">
            <a:extLst>
              <a:ext uri="{FF2B5EF4-FFF2-40B4-BE49-F238E27FC236}">
                <a16:creationId xmlns:a16="http://schemas.microsoft.com/office/drawing/2014/main" id="{8EDB0DA3-9D24-4061-9A65-96F58453417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2924" y="1614804"/>
            <a:ext cx="10966151"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E0AEE8F3-0E35-4F4E-B305-FAB4EEC84B7D}"/>
              </a:ext>
            </a:extLst>
          </p:cNvPr>
          <p:cNvSpPr>
            <a:spLocks noGrp="1"/>
          </p:cNvSpPr>
          <p:nvPr>
            <p:ph type="title"/>
          </p:nvPr>
        </p:nvSpPr>
        <p:spPr/>
        <p:txBody>
          <a:bodyPr/>
          <a:lstStyle/>
          <a:p>
            <a:r>
              <a:rPr lang="en-US" altLang="zh-CN" dirty="0"/>
              <a:t>Receptor Tyrosine Kinases in Normal and Cancer Cells</a:t>
            </a:r>
            <a:endParaRPr lang="zh-CN" altLang="en-US" dirty="0"/>
          </a:p>
        </p:txBody>
      </p:sp>
    </p:spTree>
    <p:extLst>
      <p:ext uri="{BB962C8B-B14F-4D97-AF65-F5344CB8AC3E}">
        <p14:creationId xmlns:p14="http://schemas.microsoft.com/office/powerpoint/2010/main" val="2448171309"/>
      </p:ext>
    </p:extLst>
  </p:cSld>
  <p:clrMapOvr>
    <a:masterClrMapping/>
  </p:clrMapOvr>
  <p:transition spd="slow">
    <p:wipe dir="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图片 3">
            <a:extLst>
              <a:ext uri="{FF2B5EF4-FFF2-40B4-BE49-F238E27FC236}">
                <a16:creationId xmlns:a16="http://schemas.microsoft.com/office/drawing/2014/main" id="{E9476877-1E63-438A-A212-F768D3C975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64023" y="928895"/>
            <a:ext cx="5663957" cy="591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8469C912-B512-49C1-A19B-90D8426C5CE6}"/>
              </a:ext>
            </a:extLst>
          </p:cNvPr>
          <p:cNvSpPr>
            <a:spLocks noGrp="1"/>
          </p:cNvSpPr>
          <p:nvPr>
            <p:ph type="title"/>
          </p:nvPr>
        </p:nvSpPr>
        <p:spPr/>
        <p:txBody>
          <a:bodyPr/>
          <a:lstStyle/>
          <a:p>
            <a:r>
              <a:rPr lang="en-US" altLang="zh-CN" dirty="0"/>
              <a:t>Oncogenes of the Human Papillomavirus (HPV)</a:t>
            </a:r>
            <a:endParaRPr lang="zh-CN" altLang="en-US" dirty="0"/>
          </a:p>
        </p:txBody>
      </p:sp>
    </p:spTree>
    <p:extLst>
      <p:ext uri="{BB962C8B-B14F-4D97-AF65-F5344CB8AC3E}">
        <p14:creationId xmlns:p14="http://schemas.microsoft.com/office/powerpoint/2010/main" val="3617291074"/>
      </p:ext>
    </p:extLst>
  </p:cSld>
  <p:clrMapOvr>
    <a:masterClrMapping/>
  </p:clrMapOvr>
  <p:transition spd="slow">
    <p:wipe dir="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5" descr="imagepage15">
            <a:extLst>
              <a:ext uri="{FF2B5EF4-FFF2-40B4-BE49-F238E27FC236}">
                <a16:creationId xmlns:a16="http://schemas.microsoft.com/office/drawing/2014/main" id="{CD149C84-2047-4F5A-95E9-3CF2328D691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18908" y="276072"/>
            <a:ext cx="3821096"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2">
            <a:extLst>
              <a:ext uri="{FF2B5EF4-FFF2-40B4-BE49-F238E27FC236}">
                <a16:creationId xmlns:a16="http://schemas.microsoft.com/office/drawing/2014/main" id="{5E3BD263-C261-4940-B583-0D0A2FAA76A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52538" y="923196"/>
            <a:ext cx="3813390" cy="5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697AE36A-33AC-496C-A0A1-41C68F879637}"/>
              </a:ext>
            </a:extLst>
          </p:cNvPr>
          <p:cNvSpPr/>
          <p:nvPr/>
        </p:nvSpPr>
        <p:spPr>
          <a:xfrm>
            <a:off x="6571712" y="4956072"/>
            <a:ext cx="5315488" cy="190436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13-15 p53 </a:t>
            </a:r>
            <a:r>
              <a:rPr lang="zh-CN" altLang="en-US" sz="1600" b="1" dirty="0">
                <a:solidFill>
                  <a:srgbClr val="0033CC"/>
                </a:solidFill>
                <a:latin typeface="Arial" panose="020B0604020202020204" pitchFamily="34" charset="0"/>
                <a:ea typeface="微软雅黑" panose="020B0503020204020204" pitchFamily="34" charset="-122"/>
              </a:rPr>
              <a:t>与细胞</a:t>
            </a:r>
            <a:r>
              <a:rPr lang="en-US" altLang="zh-CN" sz="1600" b="1" dirty="0">
                <a:solidFill>
                  <a:srgbClr val="0033CC"/>
                </a:solidFill>
                <a:latin typeface="Arial" panose="020B0604020202020204" pitchFamily="34" charset="0"/>
                <a:ea typeface="微软雅黑" panose="020B0503020204020204" pitchFamily="34" charset="-122"/>
              </a:rPr>
              <a:t>DNA </a:t>
            </a:r>
            <a:r>
              <a:rPr lang="zh-CN" altLang="en-US" sz="1600" b="1" dirty="0">
                <a:solidFill>
                  <a:srgbClr val="0033CC"/>
                </a:solidFill>
                <a:latin typeface="Arial" panose="020B0604020202020204" pitchFamily="34" charset="0"/>
                <a:ea typeface="微软雅黑" panose="020B0503020204020204" pitchFamily="34" charset="-122"/>
              </a:rPr>
              <a:t>损伤</a:t>
            </a:r>
          </a:p>
          <a:p>
            <a:pPr algn="ctr">
              <a:lnSpc>
                <a:spcPts val="2400"/>
              </a:lnSpc>
            </a:pPr>
            <a:r>
              <a:rPr lang="en-US" altLang="zh-CN" sz="1400" dirty="0">
                <a:latin typeface="Arial" panose="020B0604020202020204" pitchFamily="34" charset="0"/>
                <a:ea typeface="微软雅黑" panose="020B0503020204020204" pitchFamily="34" charset="-122"/>
              </a:rPr>
              <a:t>p53 </a:t>
            </a:r>
            <a:r>
              <a:rPr lang="zh-CN" altLang="en-US" sz="1400" dirty="0">
                <a:latin typeface="Arial" panose="020B0604020202020204" pitchFamily="34" charset="0"/>
                <a:ea typeface="微软雅黑" panose="020B0503020204020204" pitchFamily="34" charset="-122"/>
              </a:rPr>
              <a:t>是一种转录因子，</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的损伤会导致</a:t>
            </a:r>
            <a:r>
              <a:rPr lang="en-US" altLang="zh-CN" sz="1400" dirty="0">
                <a:latin typeface="Arial" panose="020B0604020202020204" pitchFamily="34" charset="0"/>
                <a:ea typeface="微软雅黑" panose="020B0503020204020204" pitchFamily="34" charset="-122"/>
              </a:rPr>
              <a:t>p53 </a:t>
            </a:r>
            <a:r>
              <a:rPr lang="zh-CN" altLang="en-US" sz="1400" dirty="0">
                <a:latin typeface="Arial" panose="020B0604020202020204" pitchFamily="34" charset="0"/>
                <a:ea typeface="微软雅黑" panose="020B0503020204020204" pitchFamily="34" charset="-122"/>
              </a:rPr>
              <a:t>的水平上升，激活</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的修复系统，同时启动很多下游基因的转录，其中包括</a:t>
            </a:r>
            <a:r>
              <a:rPr lang="en-US" altLang="zh-CN" sz="1400" dirty="0">
                <a:latin typeface="Arial" panose="020B0604020202020204" pitchFamily="34" charset="0"/>
                <a:ea typeface="微软雅黑" panose="020B0503020204020204" pitchFamily="34" charset="-122"/>
              </a:rPr>
              <a:t>p21CIP</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p21 </a:t>
            </a:r>
            <a:r>
              <a:rPr lang="zh-CN" altLang="en-US" sz="1400" dirty="0">
                <a:latin typeface="Arial" panose="020B0604020202020204" pitchFamily="34" charset="0"/>
                <a:ea typeface="微软雅黑" panose="020B0503020204020204" pitchFamily="34" charset="-122"/>
              </a:rPr>
              <a:t>能够与各种</a:t>
            </a:r>
            <a:r>
              <a:rPr lang="en-US" altLang="zh-CN" sz="1400" dirty="0">
                <a:latin typeface="Arial" panose="020B0604020202020204" pitchFamily="34" charset="0"/>
                <a:ea typeface="微软雅黑" panose="020B0503020204020204" pitchFamily="34" charset="-122"/>
              </a:rPr>
              <a:t>cyclin-CDK </a:t>
            </a:r>
            <a:r>
              <a:rPr lang="zh-CN" altLang="en-US" sz="1400" dirty="0">
                <a:latin typeface="Arial" panose="020B0604020202020204" pitchFamily="34" charset="0"/>
                <a:ea typeface="微软雅黑" panose="020B0503020204020204" pitchFamily="34" charset="-122"/>
              </a:rPr>
              <a:t>复合物结合，抑制它们的活性，使细胞周期阻滞，等待</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完成修复。在</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严重损伤的情况下，</a:t>
            </a:r>
            <a:r>
              <a:rPr lang="en-US" altLang="zh-CN" sz="1400" dirty="0">
                <a:latin typeface="Arial" panose="020B0604020202020204" pitchFamily="34" charset="0"/>
                <a:ea typeface="微软雅黑" panose="020B0503020204020204" pitchFamily="34" charset="-122"/>
              </a:rPr>
              <a:t>p53 </a:t>
            </a:r>
            <a:r>
              <a:rPr lang="zh-CN" altLang="en-US" sz="1400" dirty="0">
                <a:latin typeface="Arial" panose="020B0604020202020204" pitchFamily="34" charset="0"/>
                <a:ea typeface="微软雅黑" panose="020B0503020204020204" pitchFamily="34" charset="-122"/>
              </a:rPr>
              <a:t>将诱导凋亡因子的表达，使细胞进入程序化死亡</a:t>
            </a:r>
          </a:p>
        </p:txBody>
      </p:sp>
      <p:sp>
        <p:nvSpPr>
          <p:cNvPr id="3" name="标题 2">
            <a:extLst>
              <a:ext uri="{FF2B5EF4-FFF2-40B4-BE49-F238E27FC236}">
                <a16:creationId xmlns:a16="http://schemas.microsoft.com/office/drawing/2014/main" id="{BD0A9DD1-7C8C-41BF-8732-739A30EB5403}"/>
              </a:ext>
            </a:extLst>
          </p:cNvPr>
          <p:cNvSpPr>
            <a:spLocks noGrp="1"/>
          </p:cNvSpPr>
          <p:nvPr>
            <p:ph type="title"/>
          </p:nvPr>
        </p:nvSpPr>
        <p:spPr/>
        <p:txBody>
          <a:bodyPr/>
          <a:lstStyle/>
          <a:p>
            <a:r>
              <a:rPr lang="en-US" altLang="zh-CN" dirty="0"/>
              <a:t>p53</a:t>
            </a:r>
            <a:r>
              <a:rPr lang="zh-CN" altLang="en-US" dirty="0"/>
              <a:t>与细胞</a:t>
            </a:r>
            <a:r>
              <a:rPr lang="en-US" altLang="zh-CN" dirty="0"/>
              <a:t>DNA</a:t>
            </a:r>
            <a:r>
              <a:rPr lang="zh-CN" altLang="en-US" dirty="0"/>
              <a:t>损伤</a:t>
            </a:r>
            <a:r>
              <a:rPr lang="en-US" altLang="zh-CN" dirty="0"/>
              <a:t>——</a:t>
            </a:r>
            <a:r>
              <a:rPr lang="zh-CN" altLang="en-US" dirty="0">
                <a:solidFill>
                  <a:srgbClr val="0033CC"/>
                </a:solidFill>
              </a:rPr>
              <a:t>抑癌基因</a:t>
            </a:r>
            <a:endParaRPr lang="zh-CN" altLang="en-US" dirty="0"/>
          </a:p>
        </p:txBody>
      </p:sp>
    </p:spTree>
    <p:extLst>
      <p:ext uri="{BB962C8B-B14F-4D97-AF65-F5344CB8AC3E}">
        <p14:creationId xmlns:p14="http://schemas.microsoft.com/office/powerpoint/2010/main" val="3091990834"/>
      </p:ext>
    </p:extLst>
  </p:cSld>
  <p:clrMapOvr>
    <a:masterClrMapping/>
  </p:clrMapOvr>
  <p:transition spd="slow">
    <p:wipe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4F6ECD12-5816-4E62-AF0C-CAB46E0CB788}"/>
              </a:ext>
            </a:extLst>
          </p:cNvPr>
          <p:cNvSpPr>
            <a:spLocks noGrp="1"/>
          </p:cNvSpPr>
          <p:nvPr>
            <p:ph type="title"/>
          </p:nvPr>
        </p:nvSpPr>
        <p:spPr/>
        <p:txBody>
          <a:bodyPr/>
          <a:lstStyle/>
          <a:p>
            <a:r>
              <a:rPr lang="en-US" altLang="zh-CN" sz="3186"/>
              <a:t>Fusion of Cancer Cells with Normal Cells</a:t>
            </a:r>
            <a:endParaRPr lang="zh-CN" altLang="en-US" sz="3186"/>
          </a:p>
        </p:txBody>
      </p:sp>
      <p:pic>
        <p:nvPicPr>
          <p:cNvPr id="38915" name="图片 3">
            <a:extLst>
              <a:ext uri="{FF2B5EF4-FFF2-40B4-BE49-F238E27FC236}">
                <a16:creationId xmlns:a16="http://schemas.microsoft.com/office/drawing/2014/main" id="{2AF4C731-16CE-4E4D-9F85-E5CEC88086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17928" y="928895"/>
            <a:ext cx="6356147" cy="591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210896"/>
      </p:ext>
    </p:extLst>
  </p:cSld>
  <p:clrMapOvr>
    <a:masterClrMapping/>
  </p:clrMapOvr>
  <p:transition spd="slow">
    <p:wipe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5" descr="imagepage16">
            <a:extLst>
              <a:ext uri="{FF2B5EF4-FFF2-40B4-BE49-F238E27FC236}">
                <a16:creationId xmlns:a16="http://schemas.microsoft.com/office/drawing/2014/main" id="{21ACE8C8-37FE-421B-90FA-E352BC239B1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54516" y="923196"/>
            <a:ext cx="7282968" cy="50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B98BD94E-CDFC-40A3-873E-91A3CED0A3F4}"/>
              </a:ext>
            </a:extLst>
          </p:cNvPr>
          <p:cNvSpPr/>
          <p:nvPr/>
        </p:nvSpPr>
        <p:spPr>
          <a:xfrm>
            <a:off x="0" y="5876962"/>
            <a:ext cx="12192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13-16 </a:t>
            </a:r>
            <a:r>
              <a:rPr lang="zh-CN" altLang="en-US" sz="1600" b="1" dirty="0">
                <a:solidFill>
                  <a:srgbClr val="0033CC"/>
                </a:solidFill>
                <a:latin typeface="Arial" panose="020B0604020202020204" pitchFamily="34" charset="0"/>
                <a:ea typeface="微软雅黑" panose="020B0503020204020204" pitchFamily="34" charset="-122"/>
              </a:rPr>
              <a:t>细胞信号调控网络及肿瘤发生相关的主要调控因子</a:t>
            </a:r>
          </a:p>
          <a:p>
            <a:pPr algn="ctr">
              <a:lnSpc>
                <a:spcPts val="2400"/>
              </a:lnSpc>
            </a:pPr>
            <a:r>
              <a:rPr lang="zh-CN" altLang="en-US" sz="1400" dirty="0">
                <a:latin typeface="Arial" panose="020B0604020202020204" pitchFamily="34" charset="0"/>
                <a:ea typeface="微软雅黑" panose="020B0503020204020204" pitchFamily="34" charset="-122"/>
              </a:rPr>
              <a:t>与肿瘤发生相关的调控因子主要包括胞外信号分子、信号受体、胞内信号转导蛋白和转录因子、细胞周期调控蛋白、</a:t>
            </a:r>
            <a:r>
              <a:rPr lang="en-US" altLang="zh-CN" sz="1400" dirty="0">
                <a:latin typeface="Arial" panose="020B0604020202020204" pitchFamily="34" charset="0"/>
                <a:ea typeface="微软雅黑" panose="020B0503020204020204" pitchFamily="34" charset="-122"/>
              </a:rPr>
              <a:t>DNA </a:t>
            </a:r>
            <a:r>
              <a:rPr lang="zh-CN" altLang="en-US" sz="1400" dirty="0">
                <a:latin typeface="Arial" panose="020B0604020202020204" pitchFamily="34" charset="0"/>
                <a:ea typeface="微软雅黑" panose="020B0503020204020204" pitchFamily="34" charset="-122"/>
              </a:rPr>
              <a:t>损伤修复调控蛋白和促凋亡蛋白等。它们参与细胞生命活动的各条信号调控通路。这些调控因子的失调，将引起细胞生命活动的阻滞，或者不受约束地快速增殖即癌变，或者细胞的死亡</a:t>
            </a:r>
          </a:p>
        </p:txBody>
      </p:sp>
      <p:sp>
        <p:nvSpPr>
          <p:cNvPr id="3" name="标题 2">
            <a:extLst>
              <a:ext uri="{FF2B5EF4-FFF2-40B4-BE49-F238E27FC236}">
                <a16:creationId xmlns:a16="http://schemas.microsoft.com/office/drawing/2014/main" id="{A2396FE7-09E0-4E9A-A0F5-38C600DAA71C}"/>
              </a:ext>
            </a:extLst>
          </p:cNvPr>
          <p:cNvSpPr>
            <a:spLocks noGrp="1"/>
          </p:cNvSpPr>
          <p:nvPr>
            <p:ph type="title"/>
          </p:nvPr>
        </p:nvSpPr>
        <p:spPr/>
        <p:txBody>
          <a:bodyPr/>
          <a:lstStyle/>
          <a:p>
            <a:r>
              <a:rPr lang="zh-CN" altLang="en-US" dirty="0"/>
              <a:t>细胞信号调控网络及肿瘤发生相关的主要调控因子</a:t>
            </a:r>
          </a:p>
        </p:txBody>
      </p:sp>
    </p:spTree>
    <p:extLst>
      <p:ext uri="{BB962C8B-B14F-4D97-AF65-F5344CB8AC3E}">
        <p14:creationId xmlns:p14="http://schemas.microsoft.com/office/powerpoint/2010/main" val="3227322686"/>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图片 1">
            <a:extLst>
              <a:ext uri="{FF2B5EF4-FFF2-40B4-BE49-F238E27FC236}">
                <a16:creationId xmlns:a16="http://schemas.microsoft.com/office/drawing/2014/main" id="{4C64CBC1-6D6B-40BC-958B-64367D5DDDE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551134" y="714804"/>
            <a:ext cx="5038785" cy="59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2" name="标题 1">
            <a:extLst>
              <a:ext uri="{FF2B5EF4-FFF2-40B4-BE49-F238E27FC236}">
                <a16:creationId xmlns:a16="http://schemas.microsoft.com/office/drawing/2014/main" id="{964078FF-2D1E-40A0-B974-E29C1EA4B85F}"/>
              </a:ext>
            </a:extLst>
          </p:cNvPr>
          <p:cNvSpPr>
            <a:spLocks noGrp="1"/>
          </p:cNvSpPr>
          <p:nvPr>
            <p:ph type="title"/>
          </p:nvPr>
        </p:nvSpPr>
        <p:spPr/>
        <p:txBody>
          <a:bodyPr/>
          <a:lstStyle/>
          <a:p>
            <a:pPr algn="l"/>
            <a:r>
              <a:rPr lang="zh-CN" altLang="en-US" dirty="0"/>
              <a:t>一、</a:t>
            </a:r>
            <a:r>
              <a:rPr lang="en-US" altLang="zh-CN" dirty="0"/>
              <a:t>MPF</a:t>
            </a:r>
            <a:r>
              <a:rPr lang="zh-CN" altLang="en-US" dirty="0"/>
              <a:t>的发现及其作用</a:t>
            </a:r>
          </a:p>
        </p:txBody>
      </p:sp>
      <p:sp>
        <p:nvSpPr>
          <p:cNvPr id="10243" name="内容占位符 2">
            <a:extLst>
              <a:ext uri="{FF2B5EF4-FFF2-40B4-BE49-F238E27FC236}">
                <a16:creationId xmlns:a16="http://schemas.microsoft.com/office/drawing/2014/main" id="{633E4EDC-B642-443B-8501-A4BAAD16A557}"/>
              </a:ext>
            </a:extLst>
          </p:cNvPr>
          <p:cNvSpPr>
            <a:spLocks noGrp="1"/>
          </p:cNvSpPr>
          <p:nvPr>
            <p:ph idx="1"/>
          </p:nvPr>
        </p:nvSpPr>
        <p:spPr>
          <a:xfrm>
            <a:off x="824366" y="1219200"/>
            <a:ext cx="4816501" cy="5435604"/>
          </a:xfrm>
        </p:spPr>
        <p:txBody>
          <a:bodyPr>
            <a:normAutofit/>
          </a:bodyPr>
          <a:lstStyle/>
          <a:p>
            <a:pPr>
              <a:lnSpc>
                <a:spcPct val="150000"/>
              </a:lnSpc>
              <a:spcBef>
                <a:spcPts val="1195"/>
              </a:spcBef>
              <a:spcAft>
                <a:spcPts val="1195"/>
              </a:spcAft>
            </a:pPr>
            <a:r>
              <a:rPr lang="zh-CN" altLang="en-US" b="1" dirty="0"/>
              <a:t>卵细胞成熟促进因子</a:t>
            </a:r>
            <a:r>
              <a:rPr lang="zh-CN" altLang="en-US" sz="2167" b="1" dirty="0">
                <a:solidFill>
                  <a:srgbClr val="0033CC"/>
                </a:solidFill>
              </a:rPr>
              <a:t>（</a:t>
            </a:r>
            <a:r>
              <a:rPr lang="en-US" altLang="zh-CN" sz="2167" b="1" dirty="0">
                <a:solidFill>
                  <a:srgbClr val="0033CC"/>
                </a:solidFill>
              </a:rPr>
              <a:t>maturation promoting factor</a:t>
            </a:r>
            <a:r>
              <a:rPr lang="zh-CN" altLang="en-US" sz="2167" b="1" dirty="0">
                <a:solidFill>
                  <a:srgbClr val="0033CC"/>
                </a:solidFill>
              </a:rPr>
              <a:t>）</a:t>
            </a:r>
          </a:p>
          <a:p>
            <a:pPr>
              <a:lnSpc>
                <a:spcPct val="150000"/>
              </a:lnSpc>
              <a:spcBef>
                <a:spcPts val="1195"/>
              </a:spcBef>
              <a:spcAft>
                <a:spcPts val="1195"/>
              </a:spcAft>
            </a:pPr>
            <a:r>
              <a:rPr lang="zh-CN" altLang="en-US" b="1" dirty="0"/>
              <a:t>细胞有丝分裂促进因子</a:t>
            </a:r>
            <a:r>
              <a:rPr lang="zh-CN" altLang="en-US" sz="2167" b="1" dirty="0">
                <a:solidFill>
                  <a:srgbClr val="0033CC"/>
                </a:solidFill>
              </a:rPr>
              <a:t>（</a:t>
            </a:r>
            <a:r>
              <a:rPr lang="en-US" altLang="zh-CN" sz="2167" b="1" dirty="0">
                <a:solidFill>
                  <a:srgbClr val="0033CC"/>
                </a:solidFill>
              </a:rPr>
              <a:t>mitosis promoting factor</a:t>
            </a:r>
            <a:r>
              <a:rPr lang="zh-CN" altLang="en-US" sz="2167" b="1" dirty="0">
                <a:solidFill>
                  <a:srgbClr val="0033CC"/>
                </a:solidFill>
              </a:rPr>
              <a:t>）</a:t>
            </a:r>
          </a:p>
          <a:p>
            <a:pPr>
              <a:lnSpc>
                <a:spcPct val="150000"/>
              </a:lnSpc>
              <a:spcBef>
                <a:spcPts val="1195"/>
              </a:spcBef>
              <a:spcAft>
                <a:spcPts val="1195"/>
              </a:spcAft>
            </a:pPr>
            <a:r>
              <a:rPr lang="en-US" altLang="zh-CN" b="1" dirty="0"/>
              <a:t>M </a:t>
            </a:r>
            <a:r>
              <a:rPr lang="zh-CN" altLang="en-US" b="1" dirty="0"/>
              <a:t>期促进因子</a:t>
            </a:r>
            <a:r>
              <a:rPr lang="zh-CN" altLang="en-US" sz="2167" b="1" dirty="0">
                <a:solidFill>
                  <a:srgbClr val="0033CC"/>
                </a:solidFill>
              </a:rPr>
              <a:t>（</a:t>
            </a:r>
            <a:r>
              <a:rPr lang="en-US" altLang="zh-CN" sz="2167" b="1" dirty="0">
                <a:solidFill>
                  <a:srgbClr val="0033CC"/>
                </a:solidFill>
              </a:rPr>
              <a:t>M-phase promoting factor</a:t>
            </a:r>
            <a:r>
              <a:rPr lang="zh-CN" altLang="en-US" sz="2167" b="1" dirty="0">
                <a:solidFill>
                  <a:srgbClr val="0033CC"/>
                </a:solidFill>
              </a:rPr>
              <a:t>）</a:t>
            </a:r>
          </a:p>
        </p:txBody>
      </p:sp>
    </p:spTree>
    <p:extLst>
      <p:ext uri="{BB962C8B-B14F-4D97-AF65-F5344CB8AC3E}">
        <p14:creationId xmlns:p14="http://schemas.microsoft.com/office/powerpoint/2010/main" val="157906307"/>
      </p:ext>
    </p:extLst>
  </p:cSld>
  <p:clrMapOvr>
    <a:masterClrMapping/>
  </p:clrMapOvr>
  <p:transition spd="slow">
    <p:wipe dir="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269DFB3-7BBF-4E8A-84D3-C9A6C28F399D}"/>
              </a:ext>
            </a:extLst>
          </p:cNvPr>
          <p:cNvSpPr>
            <a:spLocks noGrp="1"/>
          </p:cNvSpPr>
          <p:nvPr>
            <p:ph type="title"/>
          </p:nvPr>
        </p:nvSpPr>
        <p:spPr/>
        <p:txBody>
          <a:bodyPr/>
          <a:lstStyle/>
          <a:p>
            <a:r>
              <a:rPr lang="zh-CN" altLang="en-US" dirty="0"/>
              <a:t>三、肿瘤的发生是基因突变逐渐积累的结果</a:t>
            </a:r>
          </a:p>
        </p:txBody>
      </p:sp>
      <p:sp>
        <p:nvSpPr>
          <p:cNvPr id="41987" name="内容占位符 2">
            <a:extLst>
              <a:ext uri="{FF2B5EF4-FFF2-40B4-BE49-F238E27FC236}">
                <a16:creationId xmlns:a16="http://schemas.microsoft.com/office/drawing/2014/main" id="{214BF734-7583-47C1-8D49-8387AD108FBE}"/>
              </a:ext>
            </a:extLst>
          </p:cNvPr>
          <p:cNvSpPr>
            <a:spLocks noGrp="1"/>
          </p:cNvSpPr>
          <p:nvPr>
            <p:ph idx="1"/>
          </p:nvPr>
        </p:nvSpPr>
        <p:spPr/>
        <p:txBody>
          <a:bodyPr>
            <a:normAutofit/>
          </a:bodyPr>
          <a:lstStyle/>
          <a:p>
            <a:pPr>
              <a:lnSpc>
                <a:spcPct val="150000"/>
              </a:lnSpc>
              <a:spcBef>
                <a:spcPct val="0"/>
              </a:spcBef>
            </a:pPr>
            <a:r>
              <a:rPr lang="zh-CN" altLang="en-US" sz="2000" b="1" dirty="0"/>
              <a:t>癌症的发生一般并不是单一基因的突变，而至少在一个细胞中发生</a:t>
            </a:r>
            <a:r>
              <a:rPr lang="en-US" altLang="zh-CN" sz="2000" b="1" dirty="0"/>
              <a:t>5</a:t>
            </a:r>
            <a:r>
              <a:rPr lang="zh-CN" altLang="en-US" sz="2000" b="1" dirty="0"/>
              <a:t>～</a:t>
            </a:r>
            <a:r>
              <a:rPr lang="en-US" altLang="zh-CN" sz="2000" b="1" dirty="0"/>
              <a:t>6 </a:t>
            </a:r>
            <a:r>
              <a:rPr lang="zh-CN" altLang="en-US" sz="2000" b="1" dirty="0"/>
              <a:t>个基因突变</a:t>
            </a:r>
          </a:p>
          <a:p>
            <a:pPr>
              <a:lnSpc>
                <a:spcPct val="150000"/>
              </a:lnSpc>
              <a:spcBef>
                <a:spcPct val="0"/>
              </a:spcBef>
            </a:pPr>
            <a:endParaRPr lang="zh-CN" altLang="en-US" sz="2000" dirty="0"/>
          </a:p>
        </p:txBody>
      </p:sp>
      <p:pic>
        <p:nvPicPr>
          <p:cNvPr id="41988" name="图片 3">
            <a:extLst>
              <a:ext uri="{FF2B5EF4-FFF2-40B4-BE49-F238E27FC236}">
                <a16:creationId xmlns:a16="http://schemas.microsoft.com/office/drawing/2014/main" id="{85D7BF7A-AF71-4BDF-8334-0D07D5F96BC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947" y="2858497"/>
            <a:ext cx="12126106" cy="3490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088421"/>
      </p:ext>
    </p:extLst>
  </p:cSld>
  <p:clrMapOvr>
    <a:masterClrMapping/>
  </p:clrMapOvr>
  <p:transition spd="slow">
    <p:wipe dir="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BC7DD-BC46-404F-A466-A5B73AD52FCB}"/>
              </a:ext>
            </a:extLst>
          </p:cNvPr>
          <p:cNvSpPr>
            <a:spLocks noGrp="1"/>
          </p:cNvSpPr>
          <p:nvPr>
            <p:ph type="title"/>
          </p:nvPr>
        </p:nvSpPr>
        <p:spPr/>
        <p:txBody>
          <a:bodyPr/>
          <a:lstStyle/>
          <a:p>
            <a:r>
              <a:rPr lang="zh-CN" altLang="en-US" dirty="0"/>
              <a:t>三、肿瘤的发生是基因突变逐渐积累的结果</a:t>
            </a:r>
          </a:p>
        </p:txBody>
      </p:sp>
      <p:pic>
        <p:nvPicPr>
          <p:cNvPr id="5" name="图片 4" descr="13-17">
            <a:extLst>
              <a:ext uri="{FF2B5EF4-FFF2-40B4-BE49-F238E27FC236}">
                <a16:creationId xmlns:a16="http://schemas.microsoft.com/office/drawing/2014/main" id="{E5F0FFF2-6D85-4AB8-8037-66DC1FC408CE}"/>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277805" y="1591475"/>
            <a:ext cx="11636391" cy="4140000"/>
          </a:xfrm>
          <a:prstGeom prst="rect">
            <a:avLst/>
          </a:prstGeom>
        </p:spPr>
      </p:pic>
      <p:sp>
        <p:nvSpPr>
          <p:cNvPr id="6" name="矩形 5">
            <a:extLst>
              <a:ext uri="{FF2B5EF4-FFF2-40B4-BE49-F238E27FC236}">
                <a16:creationId xmlns:a16="http://schemas.microsoft.com/office/drawing/2014/main" id="{0BA63EF0-42F5-461C-826C-8241636CCAD7}"/>
              </a:ext>
            </a:extLst>
          </p:cNvPr>
          <p:cNvSpPr/>
          <p:nvPr/>
        </p:nvSpPr>
        <p:spPr>
          <a:xfrm>
            <a:off x="2242949" y="6008473"/>
            <a:ext cx="7946571" cy="64633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13-17 </a:t>
            </a:r>
            <a:r>
              <a:rPr lang="zh-CN" altLang="en-US" sz="1600" b="1" dirty="0">
                <a:solidFill>
                  <a:srgbClr val="0033CC"/>
                </a:solidFill>
                <a:latin typeface="Arial" panose="020B0604020202020204" pitchFamily="34" charset="0"/>
                <a:ea typeface="微软雅黑" panose="020B0503020204020204" pitchFamily="34" charset="-122"/>
              </a:rPr>
              <a:t>一系列相关基因突变导致结肠癌发生</a:t>
            </a:r>
          </a:p>
          <a:p>
            <a:pPr algn="ctr">
              <a:lnSpc>
                <a:spcPts val="2400"/>
              </a:lnSpc>
            </a:pPr>
            <a:r>
              <a:rPr lang="en-US" altLang="zh-CN" sz="1400" dirty="0">
                <a:latin typeface="Arial" panose="020B0604020202020204" pitchFamily="34" charset="0"/>
                <a:ea typeface="微软雅黑" panose="020B0503020204020204" pitchFamily="34" charset="-122"/>
              </a:rPr>
              <a:t>APC</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adenomatosis polyposis coli </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DCC</a:t>
            </a:r>
            <a:r>
              <a:rPr lang="zh-CN" altLang="en-US" sz="1400" dirty="0">
                <a:latin typeface="Arial" panose="020B0604020202020204" pitchFamily="34" charset="0"/>
                <a:ea typeface="微软雅黑" panose="020B0503020204020204" pitchFamily="34" charset="-122"/>
              </a:rPr>
              <a:t>，</a:t>
            </a:r>
            <a:r>
              <a:rPr lang="en-US" altLang="zh-CN" sz="1400" dirty="0">
                <a:latin typeface="Arial" panose="020B0604020202020204" pitchFamily="34" charset="0"/>
                <a:ea typeface="微软雅黑" panose="020B0503020204020204" pitchFamily="34" charset="-122"/>
              </a:rPr>
              <a:t>deleted in colorectal cancer</a:t>
            </a:r>
            <a:endParaRPr lang="zh-CN" altLang="en-US" sz="1400"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691777973"/>
      </p:ext>
    </p:extLst>
  </p:cSld>
  <p:clrMapOvr>
    <a:masterClrMapping/>
  </p:clrMapOvr>
  <p:transition spd="slow">
    <p:wipe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EA30504B-E92F-4E94-92D0-C34979A61E66}"/>
              </a:ext>
            </a:extLst>
          </p:cNvPr>
          <p:cNvSpPr>
            <a:spLocks noGrp="1"/>
          </p:cNvSpPr>
          <p:nvPr>
            <p:ph type="title"/>
          </p:nvPr>
        </p:nvSpPr>
        <p:spPr/>
        <p:txBody>
          <a:bodyPr/>
          <a:lstStyle/>
          <a:p>
            <a:r>
              <a:rPr lang="zh-CN" altLang="en-US" dirty="0"/>
              <a:t>四、肿瘤干细胞 </a:t>
            </a:r>
            <a:r>
              <a:rPr lang="en-US" altLang="zh-CN" dirty="0"/>
              <a:t>(cancer stem cell)</a:t>
            </a:r>
            <a:endParaRPr lang="zh-CN" altLang="en-US" dirty="0"/>
          </a:p>
        </p:txBody>
      </p:sp>
      <p:sp>
        <p:nvSpPr>
          <p:cNvPr id="44035" name="内容占位符 2">
            <a:extLst>
              <a:ext uri="{FF2B5EF4-FFF2-40B4-BE49-F238E27FC236}">
                <a16:creationId xmlns:a16="http://schemas.microsoft.com/office/drawing/2014/main" id="{7DFEAA04-6EA6-43BB-9876-3AA521448178}"/>
              </a:ext>
            </a:extLst>
          </p:cNvPr>
          <p:cNvSpPr>
            <a:spLocks noGrp="1"/>
          </p:cNvSpPr>
          <p:nvPr>
            <p:ph idx="1"/>
          </p:nvPr>
        </p:nvSpPr>
        <p:spPr/>
        <p:txBody>
          <a:bodyPr>
            <a:normAutofit/>
          </a:bodyPr>
          <a:lstStyle/>
          <a:p>
            <a:r>
              <a:rPr lang="zh-CN" altLang="en-US" dirty="0"/>
              <a:t>肿瘤干细胞是一群存在于某些肿瘤组织中的干细胞样细胞</a:t>
            </a:r>
          </a:p>
        </p:txBody>
      </p:sp>
      <p:pic>
        <p:nvPicPr>
          <p:cNvPr id="44036" name="Picture 5" descr="imagepage19">
            <a:extLst>
              <a:ext uri="{FF2B5EF4-FFF2-40B4-BE49-F238E27FC236}">
                <a16:creationId xmlns:a16="http://schemas.microsoft.com/office/drawing/2014/main" id="{7FE2532C-B7A5-4E30-AF94-B938ABF2AB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02349" y="2038800"/>
            <a:ext cx="8587303"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8C86B5D-5A7D-4C1F-9CF7-AF1A4207D74F}"/>
              </a:ext>
            </a:extLst>
          </p:cNvPr>
          <p:cNvSpPr/>
          <p:nvPr/>
        </p:nvSpPr>
        <p:spPr>
          <a:xfrm>
            <a:off x="564583" y="5749447"/>
            <a:ext cx="11062834"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13-19 </a:t>
            </a:r>
            <a:r>
              <a:rPr lang="zh-CN" altLang="en-US" sz="1600" b="1" dirty="0">
                <a:solidFill>
                  <a:srgbClr val="0033CC"/>
                </a:solidFill>
                <a:latin typeface="Arial" panose="020B0604020202020204" pitchFamily="34" charset="0"/>
                <a:ea typeface="微软雅黑" panose="020B0503020204020204" pitchFamily="34" charset="-122"/>
              </a:rPr>
              <a:t>肿瘤干细胞与肿瘤的发生机制模型</a:t>
            </a:r>
          </a:p>
          <a:p>
            <a:pPr algn="ctr">
              <a:lnSpc>
                <a:spcPts val="2400"/>
              </a:lnSpc>
            </a:pPr>
            <a:r>
              <a:rPr lang="zh-CN" altLang="en-US" sz="1400" dirty="0">
                <a:latin typeface="Arial" panose="020B0604020202020204" pitchFamily="34" charset="0"/>
                <a:ea typeface="微软雅黑" panose="020B0503020204020204" pitchFamily="34" charset="-122"/>
              </a:rPr>
              <a:t>在正常情况下，干细胞、周期中细胞和终末分化细胞不具致癌性。在致癌因子的诱导下，这些细胞可能转化为肿瘤干细胞，最终能够增生为肿瘤。在肿瘤干细胞增生过程中，部分细胞也会发生异质化，失去致癌性，不能再增生为肿瘤</a:t>
            </a:r>
          </a:p>
        </p:txBody>
      </p:sp>
    </p:spTree>
    <p:extLst>
      <p:ext uri="{BB962C8B-B14F-4D97-AF65-F5344CB8AC3E}">
        <p14:creationId xmlns:p14="http://schemas.microsoft.com/office/powerpoint/2010/main" val="2698827629"/>
      </p:ext>
    </p:extLst>
  </p:cSld>
  <p:clrMapOvr>
    <a:masterClrMapping/>
  </p:clrMapOvr>
  <p:transition spd="slow">
    <p:wipe dir="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3">
            <a:extLst>
              <a:ext uri="{FF2B5EF4-FFF2-40B4-BE49-F238E27FC236}">
                <a16:creationId xmlns:a16="http://schemas.microsoft.com/office/drawing/2014/main" id="{B42D1986-F555-49BA-96D7-CC455D5886D2}"/>
              </a:ext>
            </a:extLst>
          </p:cNvPr>
          <p:cNvSpPr>
            <a:spLocks noGrp="1"/>
          </p:cNvSpPr>
          <p:nvPr>
            <p:ph type="title"/>
          </p:nvPr>
        </p:nvSpPr>
        <p:spPr/>
        <p:txBody>
          <a:bodyPr/>
          <a:lstStyle/>
          <a:p>
            <a:r>
              <a:rPr lang="en-US" altLang="zh-CN" dirty="0"/>
              <a:t>Cancer stem cell</a:t>
            </a:r>
            <a:r>
              <a:rPr lang="zh-CN" altLang="en-US" dirty="0"/>
              <a:t>（</a:t>
            </a:r>
            <a:r>
              <a:rPr lang="en-US" altLang="zh-CN" dirty="0"/>
              <a:t>CSC</a:t>
            </a:r>
            <a:r>
              <a:rPr lang="zh-CN" altLang="en-US" dirty="0"/>
              <a:t>）</a:t>
            </a:r>
            <a:r>
              <a:rPr lang="en-US" altLang="zh-CN" dirty="0"/>
              <a:t> </a:t>
            </a:r>
            <a:endParaRPr lang="zh-CN" altLang="en-US" dirty="0"/>
          </a:p>
        </p:txBody>
      </p:sp>
      <p:pic>
        <p:nvPicPr>
          <p:cNvPr id="123907" name="图片 4">
            <a:extLst>
              <a:ext uri="{FF2B5EF4-FFF2-40B4-BE49-F238E27FC236}">
                <a16:creationId xmlns:a16="http://schemas.microsoft.com/office/drawing/2014/main" id="{CF310E10-F3C0-44CC-88A4-AB2BF60EA2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17275" y="1263478"/>
            <a:ext cx="9757450" cy="531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8" name="矩形 5">
            <a:extLst>
              <a:ext uri="{FF2B5EF4-FFF2-40B4-BE49-F238E27FC236}">
                <a16:creationId xmlns:a16="http://schemas.microsoft.com/office/drawing/2014/main" id="{070F926A-4FD9-42D0-9E60-5A8C0BA94426}"/>
              </a:ext>
            </a:extLst>
          </p:cNvPr>
          <p:cNvSpPr>
            <a:spLocks noChangeArrowheads="1"/>
          </p:cNvSpPr>
          <p:nvPr/>
        </p:nvSpPr>
        <p:spPr bwMode="auto">
          <a:xfrm>
            <a:off x="6586744" y="6581775"/>
            <a:ext cx="5473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1600">
                <a:solidFill>
                  <a:schemeClr val="tx1"/>
                </a:solidFill>
                <a:latin typeface="Arial" panose="020B0604020202020204" pitchFamily="34" charset="0"/>
                <a:ea typeface="黑体" panose="02010609060101010101" pitchFamily="49" charset="-122"/>
              </a:defRPr>
            </a:lvl9pPr>
          </a:lstStyle>
          <a:p>
            <a:pPr algn="r" eaLnBrk="1" hangingPunct="1">
              <a:spcBef>
                <a:spcPct val="0"/>
              </a:spcBef>
              <a:buFontTx/>
              <a:buNone/>
            </a:pPr>
            <a:r>
              <a:rPr lang="en-US" altLang="zh-CN" sz="1200" dirty="0">
                <a:ea typeface="宋体" panose="02010600030101010101" pitchFamily="2" charset="-122"/>
                <a:cs typeface="Arial" panose="020B0604020202020204" pitchFamily="34" charset="0"/>
              </a:rPr>
              <a:t>http://www.cnio.es/ing/grupos/plantillas/presentacion.asp?pag=1169</a:t>
            </a:r>
            <a:endParaRPr lang="zh-CN" altLang="en-US" sz="1200" dirty="0">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6945-BCA5-46A5-B25F-94BC13DA7D15}"/>
              </a:ext>
            </a:extLst>
          </p:cNvPr>
          <p:cNvSpPr>
            <a:spLocks noGrp="1"/>
          </p:cNvSpPr>
          <p:nvPr>
            <p:ph type="title"/>
          </p:nvPr>
        </p:nvSpPr>
        <p:spPr/>
        <p:txBody>
          <a:bodyPr/>
          <a:lstStyle/>
          <a:p>
            <a:r>
              <a:rPr lang="zh-CN" altLang="en-US" dirty="0"/>
              <a:t>五、肿瘤的治疗</a:t>
            </a:r>
          </a:p>
        </p:txBody>
      </p:sp>
      <p:sp>
        <p:nvSpPr>
          <p:cNvPr id="3" name="内容占位符 2">
            <a:extLst>
              <a:ext uri="{FF2B5EF4-FFF2-40B4-BE49-F238E27FC236}">
                <a16:creationId xmlns:a16="http://schemas.microsoft.com/office/drawing/2014/main" id="{499E49C1-CEED-416A-A518-358EFC4089C1}"/>
              </a:ext>
            </a:extLst>
          </p:cNvPr>
          <p:cNvSpPr>
            <a:spLocks noGrp="1"/>
          </p:cNvSpPr>
          <p:nvPr>
            <p:ph idx="1"/>
          </p:nvPr>
        </p:nvSpPr>
        <p:spPr/>
        <p:txBody>
          <a:bodyPr>
            <a:normAutofit/>
          </a:bodyPr>
          <a:lstStyle/>
          <a:p>
            <a:pPr>
              <a:lnSpc>
                <a:spcPct val="200000"/>
              </a:lnSpc>
            </a:pPr>
            <a:r>
              <a:rPr lang="zh-CN" altLang="en-US" sz="2400" dirty="0"/>
              <a:t>传统方法，即手术，化疗和放疗 </a:t>
            </a:r>
            <a:r>
              <a:rPr lang="en-US" altLang="zh-CN" sz="2400" dirty="0"/>
              <a:t>(surgery, radiation, and chemotherapy )</a:t>
            </a:r>
          </a:p>
          <a:p>
            <a:pPr>
              <a:lnSpc>
                <a:spcPct val="200000"/>
              </a:lnSpc>
            </a:pPr>
            <a:r>
              <a:rPr lang="zh-CN" altLang="en-US" sz="2400" dirty="0"/>
              <a:t>靶向治疗</a:t>
            </a:r>
            <a:r>
              <a:rPr lang="en-US" altLang="zh-CN" sz="2400" dirty="0"/>
              <a:t>(targeted therapy)</a:t>
            </a:r>
          </a:p>
          <a:p>
            <a:pPr lvl="1">
              <a:lnSpc>
                <a:spcPct val="200000"/>
              </a:lnSpc>
            </a:pPr>
            <a:r>
              <a:rPr lang="zh-CN" altLang="en-US" sz="2000" dirty="0">
                <a:solidFill>
                  <a:srgbClr val="0033CC"/>
                </a:solidFill>
              </a:rPr>
              <a:t>免疫治疗</a:t>
            </a:r>
            <a:r>
              <a:rPr lang="en-US" altLang="zh-CN" sz="2000" dirty="0">
                <a:solidFill>
                  <a:srgbClr val="0033CC"/>
                </a:solidFill>
              </a:rPr>
              <a:t>(immunotherapy)</a:t>
            </a:r>
          </a:p>
          <a:p>
            <a:pPr lvl="1">
              <a:lnSpc>
                <a:spcPct val="200000"/>
              </a:lnSpc>
            </a:pPr>
            <a:r>
              <a:rPr lang="zh-CN" altLang="en-US" sz="2000" dirty="0">
                <a:solidFill>
                  <a:srgbClr val="0033CC"/>
                </a:solidFill>
              </a:rPr>
              <a:t>抑制促癌蛋白的活性</a:t>
            </a:r>
            <a:r>
              <a:rPr lang="en-US" altLang="zh-CN" sz="2000" dirty="0">
                <a:solidFill>
                  <a:srgbClr val="0033CC"/>
                </a:solidFill>
              </a:rPr>
              <a:t>(inhibiting the activity of cancer‐promoting proteins)</a:t>
            </a:r>
          </a:p>
          <a:p>
            <a:pPr lvl="1">
              <a:lnSpc>
                <a:spcPct val="200000"/>
              </a:lnSpc>
            </a:pPr>
            <a:r>
              <a:rPr lang="zh-CN" altLang="en-US" sz="2000" dirty="0">
                <a:solidFill>
                  <a:srgbClr val="0033CC"/>
                </a:solidFill>
              </a:rPr>
              <a:t>防止滋养肿瘤的血管生长</a:t>
            </a:r>
            <a:r>
              <a:rPr lang="en-US" altLang="zh-CN" sz="2000" dirty="0">
                <a:solidFill>
                  <a:srgbClr val="0033CC"/>
                </a:solidFill>
              </a:rPr>
              <a:t>(prevent the growth of blood vessels that nourish the tumor)</a:t>
            </a:r>
            <a:endParaRPr lang="zh-CN" altLang="en-US" sz="2000" dirty="0">
              <a:solidFill>
                <a:srgbClr val="0033CC"/>
              </a:solidFill>
            </a:endParaRPr>
          </a:p>
        </p:txBody>
      </p:sp>
    </p:spTree>
    <p:extLst>
      <p:ext uri="{BB962C8B-B14F-4D97-AF65-F5344CB8AC3E}">
        <p14:creationId xmlns:p14="http://schemas.microsoft.com/office/powerpoint/2010/main" val="4179860512"/>
      </p:ext>
    </p:extLst>
  </p:cSld>
  <p:clrMapOvr>
    <a:masterClrMapping/>
  </p:clrMapOvr>
  <p:transition spd="slow">
    <p:wipe dir="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8BD3D-600D-45E3-878C-EFB7AF13B574}"/>
              </a:ext>
            </a:extLst>
          </p:cNvPr>
          <p:cNvSpPr>
            <a:spLocks noGrp="1"/>
          </p:cNvSpPr>
          <p:nvPr>
            <p:ph type="title"/>
          </p:nvPr>
        </p:nvSpPr>
        <p:spPr/>
        <p:txBody>
          <a:bodyPr/>
          <a:lstStyle/>
          <a:p>
            <a:r>
              <a:rPr lang="en-US" altLang="zh-CN" dirty="0"/>
              <a:t>Representative Oncogene-Targeted Therapies</a:t>
            </a:r>
            <a:endParaRPr lang="zh-CN" altLang="en-US" dirty="0"/>
          </a:p>
        </p:txBody>
      </p:sp>
      <p:pic>
        <p:nvPicPr>
          <p:cNvPr id="5" name="图片 4">
            <a:extLst>
              <a:ext uri="{FF2B5EF4-FFF2-40B4-BE49-F238E27FC236}">
                <a16:creationId xmlns:a16="http://schemas.microsoft.com/office/drawing/2014/main" id="{5D8724E3-6FFA-4CA6-9A0C-7737402D387E}"/>
              </a:ext>
            </a:extLst>
          </p:cNvPr>
          <p:cNvPicPr>
            <a:picLocks noChangeAspect="1"/>
          </p:cNvPicPr>
          <p:nvPr/>
        </p:nvPicPr>
        <p:blipFill>
          <a:blip r:embed="rId2"/>
          <a:stretch>
            <a:fillRect/>
          </a:stretch>
        </p:blipFill>
        <p:spPr>
          <a:xfrm>
            <a:off x="1928077" y="1162607"/>
            <a:ext cx="8335846" cy="5400000"/>
          </a:xfrm>
          <a:prstGeom prst="rect">
            <a:avLst/>
          </a:prstGeom>
        </p:spPr>
      </p:pic>
    </p:spTree>
    <p:extLst>
      <p:ext uri="{BB962C8B-B14F-4D97-AF65-F5344CB8AC3E}">
        <p14:creationId xmlns:p14="http://schemas.microsoft.com/office/powerpoint/2010/main" val="252751810"/>
      </p:ext>
    </p:extLst>
  </p:cSld>
  <p:clrMapOvr>
    <a:masterClrMapping/>
  </p:clrMapOvr>
  <p:transition spd="slow">
    <p:wipe dir="r"/>
  </p:transition>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40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D766B153-8C38-40ED-9237-9B1B9D10029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140771"/>
            <a:ext cx="12192000" cy="3928180"/>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1">
            <a:extLst>
              <a:ext uri="{FF2B5EF4-FFF2-40B4-BE49-F238E27FC236}">
                <a16:creationId xmlns:a16="http://schemas.microsoft.com/office/drawing/2014/main" id="{D2D4D727-CEDC-4D43-B239-087665CCEBF1}"/>
              </a:ext>
            </a:extLst>
          </p:cNvPr>
          <p:cNvSpPr>
            <a:spLocks noGrp="1"/>
          </p:cNvSpPr>
          <p:nvPr>
            <p:ph idx="1"/>
          </p:nvPr>
        </p:nvSpPr>
        <p:spPr/>
        <p:txBody>
          <a:bodyPr>
            <a:normAutofit/>
          </a:bodyPr>
          <a:lstStyle/>
          <a:p>
            <a:pPr>
              <a:lnSpc>
                <a:spcPts val="3200"/>
              </a:lnSpc>
              <a:spcBef>
                <a:spcPts val="0"/>
              </a:spcBef>
              <a:spcAft>
                <a:spcPts val="600"/>
              </a:spcAft>
            </a:pPr>
            <a:r>
              <a:rPr lang="en-US" altLang="zh-CN" sz="2000" dirty="0"/>
              <a:t>1970s Rao</a:t>
            </a:r>
            <a:r>
              <a:rPr lang="zh-CN" altLang="en-US" sz="2000" dirty="0"/>
              <a:t>和</a:t>
            </a:r>
            <a:r>
              <a:rPr lang="en-US" altLang="zh-CN" sz="2000" dirty="0"/>
              <a:t>Johnson</a:t>
            </a:r>
            <a:r>
              <a:rPr lang="zh-CN" altLang="en-US" sz="2000" dirty="0"/>
              <a:t>（</a:t>
            </a:r>
            <a:r>
              <a:rPr lang="en-US" altLang="zh-CN" sz="2000" dirty="0"/>
              <a:t>Colorado </a:t>
            </a:r>
            <a:r>
              <a:rPr lang="zh-CN" altLang="en-US" sz="2000" dirty="0"/>
              <a:t>大学）发现与</a:t>
            </a:r>
            <a:r>
              <a:rPr lang="en-US" altLang="zh-CN" sz="2000" dirty="0"/>
              <a:t>M</a:t>
            </a:r>
            <a:r>
              <a:rPr lang="zh-CN" altLang="en-US" sz="2000" dirty="0"/>
              <a:t>期细胞</a:t>
            </a:r>
            <a:r>
              <a:rPr lang="en-US" altLang="zh-CN" sz="2000" dirty="0"/>
              <a:t>(HeLa)</a:t>
            </a:r>
            <a:r>
              <a:rPr lang="zh-CN" altLang="en-US" sz="2000" dirty="0"/>
              <a:t>融合的间期细胞染色体发生凝缩，并称之为</a:t>
            </a:r>
            <a:r>
              <a:rPr lang="zh-CN" altLang="en-US" sz="2000" b="1" dirty="0">
                <a:solidFill>
                  <a:srgbClr val="0033CC"/>
                </a:solidFill>
              </a:rPr>
              <a:t>早熟染色体凝缩</a:t>
            </a:r>
            <a:r>
              <a:rPr lang="zh-CN" altLang="en-US" sz="2000" dirty="0"/>
              <a:t>（</a:t>
            </a:r>
            <a:r>
              <a:rPr lang="en-US" altLang="zh-CN" sz="2000" dirty="0"/>
              <a:t>premature chromosome condensation</a:t>
            </a:r>
            <a:r>
              <a:rPr lang="zh-CN" altLang="en-US" sz="2000" dirty="0"/>
              <a:t>，</a:t>
            </a:r>
            <a:r>
              <a:rPr lang="en-US" altLang="zh-CN" sz="2000" b="1" dirty="0">
                <a:solidFill>
                  <a:srgbClr val="0033CC"/>
                </a:solidFill>
              </a:rPr>
              <a:t>PCC</a:t>
            </a:r>
            <a:r>
              <a:rPr lang="zh-CN" altLang="en-US" sz="2000" dirty="0"/>
              <a:t>）。此种染色体则称为</a:t>
            </a:r>
            <a:r>
              <a:rPr lang="zh-CN" altLang="en-US" sz="2000" b="1" dirty="0">
                <a:solidFill>
                  <a:srgbClr val="0033CC"/>
                </a:solidFill>
              </a:rPr>
              <a:t>早熟凝缩染色体</a:t>
            </a:r>
            <a:endParaRPr lang="en-US" altLang="zh-CN" sz="2000" b="1" dirty="0">
              <a:solidFill>
                <a:srgbClr val="0033CC"/>
              </a:solidFill>
            </a:endParaRPr>
          </a:p>
          <a:p>
            <a:pPr lvl="2">
              <a:spcBef>
                <a:spcPts val="0"/>
              </a:spcBef>
              <a:spcAft>
                <a:spcPts val="600"/>
              </a:spcAft>
            </a:pPr>
            <a:r>
              <a:rPr lang="en-US" altLang="zh-CN" sz="2000" dirty="0"/>
              <a:t>G1</a:t>
            </a:r>
            <a:r>
              <a:rPr lang="zh-CN" altLang="en-US" sz="2000" dirty="0"/>
              <a:t>期</a:t>
            </a:r>
            <a:r>
              <a:rPr lang="en-US" altLang="zh-CN" sz="2000" dirty="0"/>
              <a:t>PCC</a:t>
            </a:r>
            <a:r>
              <a:rPr lang="zh-CN" altLang="en-US" sz="2000" dirty="0"/>
              <a:t>为细单线状，因</a:t>
            </a:r>
            <a:r>
              <a:rPr lang="en-US" altLang="zh-CN" sz="2000" dirty="0"/>
              <a:t>DNA</a:t>
            </a:r>
            <a:r>
              <a:rPr lang="zh-CN" altLang="en-US" sz="2000" dirty="0"/>
              <a:t>未复制</a:t>
            </a:r>
          </a:p>
          <a:p>
            <a:pPr lvl="2">
              <a:spcBef>
                <a:spcPts val="0"/>
              </a:spcBef>
              <a:spcAft>
                <a:spcPts val="600"/>
              </a:spcAft>
            </a:pPr>
            <a:r>
              <a:rPr lang="en-US" altLang="zh-CN" sz="2000" dirty="0"/>
              <a:t>S</a:t>
            </a:r>
            <a:r>
              <a:rPr lang="zh-CN" altLang="en-US" sz="2000" dirty="0"/>
              <a:t>期</a:t>
            </a:r>
            <a:r>
              <a:rPr lang="en-US" altLang="zh-CN" sz="2000" dirty="0"/>
              <a:t>PCC</a:t>
            </a:r>
            <a:r>
              <a:rPr lang="zh-CN" altLang="en-US" sz="2000" dirty="0"/>
              <a:t>为粉末状，因</a:t>
            </a:r>
            <a:r>
              <a:rPr lang="en-US" altLang="zh-CN" sz="2000" dirty="0"/>
              <a:t>DNA</a:t>
            </a:r>
            <a:r>
              <a:rPr lang="zh-CN" altLang="en-US" sz="2000" dirty="0"/>
              <a:t>由多个部位开始复制</a:t>
            </a:r>
          </a:p>
          <a:p>
            <a:pPr lvl="2">
              <a:spcBef>
                <a:spcPts val="0"/>
              </a:spcBef>
              <a:spcAft>
                <a:spcPts val="600"/>
              </a:spcAft>
            </a:pPr>
            <a:r>
              <a:rPr lang="en-US" altLang="zh-CN" sz="2000" dirty="0"/>
              <a:t>G2</a:t>
            </a:r>
            <a:r>
              <a:rPr lang="zh-CN" altLang="en-US" sz="2000" dirty="0"/>
              <a:t>期</a:t>
            </a:r>
            <a:r>
              <a:rPr lang="en-US" altLang="zh-CN" sz="2000" dirty="0"/>
              <a:t>PCC</a:t>
            </a:r>
            <a:r>
              <a:rPr lang="zh-CN" altLang="en-US" sz="2000" dirty="0"/>
              <a:t>为双线染色体状，说明</a:t>
            </a:r>
            <a:r>
              <a:rPr lang="en-US" altLang="zh-CN" sz="2000" dirty="0"/>
              <a:t>DNA</a:t>
            </a:r>
            <a:r>
              <a:rPr lang="zh-CN" altLang="en-US" sz="2000" dirty="0"/>
              <a:t>复制已完成</a:t>
            </a:r>
          </a:p>
          <a:p>
            <a:pPr>
              <a:lnSpc>
                <a:spcPts val="3200"/>
              </a:lnSpc>
              <a:spcBef>
                <a:spcPts val="0"/>
              </a:spcBef>
              <a:spcAft>
                <a:spcPts val="600"/>
              </a:spcAft>
            </a:pPr>
            <a:r>
              <a:rPr lang="en-US" altLang="zh-CN" sz="2000" dirty="0"/>
              <a:t>M</a:t>
            </a:r>
            <a:r>
              <a:rPr lang="zh-CN" altLang="en-US" sz="2000" dirty="0"/>
              <a:t>期细胞存在诱导染色体凝缩的因子，称为</a:t>
            </a:r>
            <a:r>
              <a:rPr lang="zh-CN" altLang="en-US" sz="2000" b="1" dirty="0">
                <a:solidFill>
                  <a:srgbClr val="0033CC"/>
                </a:solidFill>
              </a:rPr>
              <a:t>细胞有丝分裂促进因子</a:t>
            </a:r>
          </a:p>
        </p:txBody>
      </p:sp>
      <p:pic>
        <p:nvPicPr>
          <p:cNvPr id="5" name="Picture 7">
            <a:extLst>
              <a:ext uri="{FF2B5EF4-FFF2-40B4-BE49-F238E27FC236}">
                <a16:creationId xmlns:a16="http://schemas.microsoft.com/office/drawing/2014/main" id="{9A920D2F-35DD-4299-8E32-E8E6801CB08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97356" y="4134665"/>
            <a:ext cx="7597288" cy="27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0D3D3262-7734-4342-B843-36EF84BF5371}"/>
              </a:ext>
            </a:extLst>
          </p:cNvPr>
          <p:cNvSpPr>
            <a:spLocks noGrp="1"/>
          </p:cNvSpPr>
          <p:nvPr>
            <p:ph type="title"/>
          </p:nvPr>
        </p:nvSpPr>
        <p:spPr/>
        <p:txBody>
          <a:bodyPr/>
          <a:lstStyle/>
          <a:p>
            <a:r>
              <a:rPr lang="en-US" altLang="zh-CN" dirty="0"/>
              <a:t>1. </a:t>
            </a:r>
            <a:r>
              <a:rPr lang="zh-CN" altLang="en-US" dirty="0"/>
              <a:t>细胞融合实验</a:t>
            </a:r>
            <a:r>
              <a:rPr lang="en-US" altLang="zh-CN" dirty="0"/>
              <a:t>——</a:t>
            </a:r>
            <a:r>
              <a:rPr lang="zh-CN" altLang="en-US" dirty="0">
                <a:solidFill>
                  <a:srgbClr val="0033CC"/>
                </a:solidFill>
              </a:rPr>
              <a:t>有丝分裂促进因子</a:t>
            </a:r>
            <a:endParaRPr lang="zh-CN" altLang="en-US" dirty="0"/>
          </a:p>
        </p:txBody>
      </p:sp>
    </p:spTree>
    <p:extLst>
      <p:ext uri="{BB962C8B-B14F-4D97-AF65-F5344CB8AC3E}">
        <p14:creationId xmlns:p14="http://schemas.microsoft.com/office/powerpoint/2010/main" val="299745681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4" descr="imagepage1">
            <a:extLst>
              <a:ext uri="{FF2B5EF4-FFF2-40B4-BE49-F238E27FC236}">
                <a16:creationId xmlns:a16="http://schemas.microsoft.com/office/drawing/2014/main" id="{E5C54C2F-E571-45A9-9FB0-17BAD118517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3763" y="965529"/>
            <a:ext cx="6584475" cy="52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CC935101-5CC0-4F00-87E3-CED284483B22}"/>
              </a:ext>
            </a:extLst>
          </p:cNvPr>
          <p:cNvSpPr/>
          <p:nvPr/>
        </p:nvSpPr>
        <p:spPr>
          <a:xfrm>
            <a:off x="994569" y="6184739"/>
            <a:ext cx="10202862"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13-1 M </a:t>
            </a:r>
            <a:r>
              <a:rPr lang="zh-CN" altLang="en-US" sz="1600" b="1" dirty="0">
                <a:solidFill>
                  <a:srgbClr val="0033CC"/>
                </a:solidFill>
                <a:latin typeface="Arial" panose="020B0604020202020204" pitchFamily="34" charset="0"/>
                <a:ea typeface="微软雅黑" panose="020B0503020204020204" pitchFamily="34" charset="-122"/>
              </a:rPr>
              <a:t>期细胞与</a:t>
            </a:r>
            <a:r>
              <a:rPr lang="en-US" altLang="zh-CN" sz="1600" b="1" dirty="0">
                <a:solidFill>
                  <a:srgbClr val="0033CC"/>
                </a:solidFill>
                <a:latin typeface="Arial" panose="020B0604020202020204" pitchFamily="34" charset="0"/>
                <a:ea typeface="微软雅黑" panose="020B0503020204020204" pitchFamily="34" charset="-122"/>
              </a:rPr>
              <a:t>G1</a:t>
            </a:r>
            <a:r>
              <a:rPr lang="zh-CN" altLang="en-US" sz="1600" b="1" dirty="0">
                <a:solidFill>
                  <a:srgbClr val="0033CC"/>
                </a:solidFill>
                <a:latin typeface="Arial" panose="020B0604020202020204" pitchFamily="34" charset="0"/>
                <a:ea typeface="微软雅黑" panose="020B0503020204020204" pitchFamily="34" charset="-122"/>
              </a:rPr>
              <a:t>、</a:t>
            </a:r>
            <a:r>
              <a:rPr lang="en-US" altLang="zh-CN" sz="1600" b="1" dirty="0">
                <a:solidFill>
                  <a:srgbClr val="0033CC"/>
                </a:solidFill>
                <a:latin typeface="Arial" panose="020B0604020202020204" pitchFamily="34" charset="0"/>
                <a:ea typeface="微软雅黑" panose="020B0503020204020204" pitchFamily="34" charset="-122"/>
              </a:rPr>
              <a:t>S </a:t>
            </a:r>
            <a:r>
              <a:rPr lang="zh-CN" altLang="en-US" sz="1600" b="1" dirty="0">
                <a:solidFill>
                  <a:srgbClr val="0033CC"/>
                </a:solidFill>
                <a:latin typeface="Arial" panose="020B0604020202020204" pitchFamily="34" charset="0"/>
                <a:ea typeface="微软雅黑" panose="020B0503020204020204" pitchFamily="34" charset="-122"/>
              </a:rPr>
              <a:t>和</a:t>
            </a:r>
            <a:r>
              <a:rPr lang="en-US" altLang="zh-CN" sz="1600" b="1" dirty="0">
                <a:solidFill>
                  <a:srgbClr val="0033CC"/>
                </a:solidFill>
                <a:latin typeface="Arial" panose="020B0604020202020204" pitchFamily="34" charset="0"/>
                <a:ea typeface="微软雅黑" panose="020B0503020204020204" pitchFamily="34" charset="-122"/>
              </a:rPr>
              <a:t>G2 </a:t>
            </a:r>
            <a:r>
              <a:rPr lang="zh-CN" altLang="en-US" sz="1600" b="1" dirty="0">
                <a:solidFill>
                  <a:srgbClr val="0033CC"/>
                </a:solidFill>
                <a:latin typeface="Arial" panose="020B0604020202020204" pitchFamily="34" charset="0"/>
                <a:ea typeface="微软雅黑" panose="020B0503020204020204" pitchFamily="34" charset="-122"/>
              </a:rPr>
              <a:t>期细胞融合诱导早熟染色体凝缩</a:t>
            </a:r>
          </a:p>
          <a:p>
            <a:pPr algn="ctr">
              <a:lnSpc>
                <a:spcPts val="2400"/>
              </a:lnSpc>
            </a:pPr>
            <a:r>
              <a:rPr lang="en-US" altLang="zh-CN" sz="1400" dirty="0">
                <a:latin typeface="Arial" panose="020B0604020202020204" pitchFamily="34" charset="0"/>
                <a:ea typeface="微软雅黑" panose="020B0503020204020204" pitchFamily="34" charset="-122"/>
              </a:rPr>
              <a:t>A. M </a:t>
            </a:r>
            <a:r>
              <a:rPr lang="zh-CN" altLang="en-US" sz="1400" dirty="0">
                <a:latin typeface="Arial" panose="020B0604020202020204" pitchFamily="34" charset="0"/>
                <a:ea typeface="微软雅黑" panose="020B0503020204020204" pitchFamily="34" charset="-122"/>
              </a:rPr>
              <a:t>期细胞与</a:t>
            </a:r>
            <a:r>
              <a:rPr lang="en-US" altLang="zh-CN" sz="1400" dirty="0">
                <a:latin typeface="Arial" panose="020B0604020202020204" pitchFamily="34" charset="0"/>
                <a:ea typeface="微软雅黑" panose="020B0503020204020204" pitchFamily="34" charset="-122"/>
              </a:rPr>
              <a:t>G1 </a:t>
            </a:r>
            <a:r>
              <a:rPr lang="zh-CN" altLang="en-US" sz="1400" dirty="0">
                <a:latin typeface="Arial" panose="020B0604020202020204" pitchFamily="34" charset="0"/>
                <a:ea typeface="微软雅黑" panose="020B0503020204020204" pitchFamily="34" charset="-122"/>
              </a:rPr>
              <a:t>期细胞融合。</a:t>
            </a:r>
            <a:r>
              <a:rPr lang="en-US" altLang="zh-CN" sz="1400" dirty="0">
                <a:latin typeface="Arial" panose="020B0604020202020204" pitchFamily="34" charset="0"/>
                <a:ea typeface="微软雅黑" panose="020B0503020204020204" pitchFamily="34" charset="-122"/>
              </a:rPr>
              <a:t>B. M </a:t>
            </a:r>
            <a:r>
              <a:rPr lang="zh-CN" altLang="en-US" sz="1400" dirty="0">
                <a:latin typeface="Arial" panose="020B0604020202020204" pitchFamily="34" charset="0"/>
                <a:ea typeface="微软雅黑" panose="020B0503020204020204" pitchFamily="34" charset="-122"/>
              </a:rPr>
              <a:t>期细胞与</a:t>
            </a:r>
            <a:r>
              <a:rPr lang="en-US" altLang="zh-CN" sz="1400" dirty="0">
                <a:latin typeface="Arial" panose="020B0604020202020204" pitchFamily="34" charset="0"/>
                <a:ea typeface="微软雅黑" panose="020B0503020204020204" pitchFamily="34" charset="-122"/>
              </a:rPr>
              <a:t>S </a:t>
            </a:r>
            <a:r>
              <a:rPr lang="zh-CN" altLang="en-US" sz="1400" dirty="0">
                <a:latin typeface="Arial" panose="020B0604020202020204" pitchFamily="34" charset="0"/>
                <a:ea typeface="微软雅黑" panose="020B0503020204020204" pitchFamily="34" charset="-122"/>
              </a:rPr>
              <a:t>期细胞融合。</a:t>
            </a:r>
            <a:r>
              <a:rPr lang="en-US" altLang="zh-CN" sz="1400" dirty="0">
                <a:latin typeface="Arial" panose="020B0604020202020204" pitchFamily="34" charset="0"/>
                <a:ea typeface="微软雅黑" panose="020B0503020204020204" pitchFamily="34" charset="-122"/>
              </a:rPr>
              <a:t>C. M </a:t>
            </a:r>
            <a:r>
              <a:rPr lang="zh-CN" altLang="en-US" sz="1400" dirty="0">
                <a:latin typeface="Arial" panose="020B0604020202020204" pitchFamily="34" charset="0"/>
                <a:ea typeface="微软雅黑" panose="020B0503020204020204" pitchFamily="34" charset="-122"/>
              </a:rPr>
              <a:t>期细胞与</a:t>
            </a:r>
            <a:r>
              <a:rPr lang="en-US" altLang="zh-CN" sz="1400" dirty="0">
                <a:latin typeface="Arial" panose="020B0604020202020204" pitchFamily="34" charset="0"/>
                <a:ea typeface="微软雅黑" panose="020B0503020204020204" pitchFamily="34" charset="-122"/>
              </a:rPr>
              <a:t>G2 </a:t>
            </a:r>
            <a:r>
              <a:rPr lang="zh-CN" altLang="en-US" sz="1400" dirty="0">
                <a:latin typeface="Arial" panose="020B0604020202020204" pitchFamily="34" charset="0"/>
                <a:ea typeface="微软雅黑" panose="020B0503020204020204" pitchFamily="34" charset="-122"/>
              </a:rPr>
              <a:t>期细胞融合</a:t>
            </a:r>
          </a:p>
        </p:txBody>
      </p:sp>
      <p:sp>
        <p:nvSpPr>
          <p:cNvPr id="3" name="标题 2">
            <a:extLst>
              <a:ext uri="{FF2B5EF4-FFF2-40B4-BE49-F238E27FC236}">
                <a16:creationId xmlns:a16="http://schemas.microsoft.com/office/drawing/2014/main" id="{EE6749E1-163D-4B71-9458-4384BC0076D7}"/>
              </a:ext>
            </a:extLst>
          </p:cNvPr>
          <p:cNvSpPr>
            <a:spLocks noGrp="1"/>
          </p:cNvSpPr>
          <p:nvPr>
            <p:ph type="title"/>
          </p:nvPr>
        </p:nvSpPr>
        <p:spPr/>
        <p:txBody>
          <a:bodyPr/>
          <a:lstStyle/>
          <a:p>
            <a:r>
              <a:rPr lang="zh-CN" altLang="en-US" dirty="0"/>
              <a:t>早熟染色体凝缩</a:t>
            </a:r>
          </a:p>
        </p:txBody>
      </p:sp>
    </p:spTree>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7183</Words>
  <Application>Microsoft Office PowerPoint</Application>
  <PresentationFormat>宽屏</PresentationFormat>
  <Paragraphs>394</Paragraphs>
  <Slides>76</Slides>
  <Notes>54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76</vt:i4>
      </vt:variant>
    </vt:vector>
  </HeadingPairs>
  <TitlesOfParts>
    <vt:vector size="83" baseType="lpstr">
      <vt:lpstr>等线</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“引擎”与“刹车” engine and brake</vt:lpstr>
      <vt:lpstr>细胞增殖调控机制的核心——一组蛋白激酶</vt:lpstr>
      <vt:lpstr>一、MPF的发现及其作用</vt:lpstr>
      <vt:lpstr>1. 细胞融合实验——有丝分裂促进因子</vt:lpstr>
      <vt:lpstr>早熟染色体凝缩</vt:lpstr>
      <vt:lpstr>2. 成熟卵细胞细胞质移植实验——MPF概念提出</vt:lpstr>
      <vt:lpstr>成熟卵细胞细胞质移植发现MPF 的存在</vt:lpstr>
      <vt:lpstr>3. MPF的分离纯化（1988）——一种蛋白激酶</vt:lpstr>
      <vt:lpstr>二、p34cdc2 激酶的发现及其与MPF 的关系</vt:lpstr>
      <vt:lpstr>芽殖酵母和裂殖酵母      允许温度和限定温度</vt:lpstr>
      <vt:lpstr>酵母温度敏感突变株的筛选</vt:lpstr>
      <vt:lpstr>芽殖酵母 cdc28 基因的发现</vt:lpstr>
      <vt:lpstr>裂殖酵母 cdc2 基因</vt:lpstr>
      <vt:lpstr>海胆卵细胞实验——周期蛋白Cyclin的发现</vt:lpstr>
      <vt:lpstr>小结：MPF的发现</vt:lpstr>
      <vt:lpstr>The Nobel Prize in Physiology or Medicine 2001</vt:lpstr>
      <vt:lpstr>三、周期蛋白  cyclin</vt:lpstr>
      <vt:lpstr>不同周期蛋白在细胞周期中积累及其与CDK 活性的关系</vt:lpstr>
      <vt:lpstr>四、CDK 和CDK 抑制因子 </vt:lpstr>
      <vt:lpstr>CDK 抑制因子（cyclin-dependent kinase inhibitor，CKI）</vt:lpstr>
      <vt:lpstr>五、细胞周期运转调控</vt:lpstr>
      <vt:lpstr>三个主要问题</vt:lpstr>
      <vt:lpstr>（一）G2/M 期转化与CDK1 的关键性调控作用</vt:lpstr>
      <vt:lpstr>MPF（CDK1）启动细胞从G2期进入M期的相关事件</vt:lpstr>
      <vt:lpstr>CDK 活性受多种因素综合调节</vt:lpstr>
      <vt:lpstr>CDK 激酶活性综合调控</vt:lpstr>
      <vt:lpstr>PowerPoint 演示文稿</vt:lpstr>
      <vt:lpstr>（二）M 期周期蛋白与细胞分裂中期向后期转换</vt:lpstr>
      <vt:lpstr>Ubiquitin-Proteasome System </vt:lpstr>
      <vt:lpstr>Anaphase promoting complex，APC</vt:lpstr>
      <vt:lpstr>姐妹染色单体分离机制</vt:lpstr>
      <vt:lpstr>Spindle Assembly Checkpoint: Mad and Bub Proteins</vt:lpstr>
      <vt:lpstr>Spindle Assembly Checkpoint: Mad and Bub Proteins</vt:lpstr>
      <vt:lpstr>（三）G1/S 期转化与G1 期周期蛋白依赖性CDK</vt:lpstr>
      <vt:lpstr>G1-S: G1 Cdk-Cyclin and the Rb Protein</vt:lpstr>
      <vt:lpstr>视网膜母细胞瘤（retinoblastoma） 与Rb 基因——抑癌基因</vt:lpstr>
      <vt:lpstr>SCF 泛素化依赖蛋白质降解途径（G1 cyclin）</vt:lpstr>
      <vt:lpstr>三个主要问题</vt:lpstr>
      <vt:lpstr>DNA 复制执照因子学说（DNA replication-licensing factor theory）</vt:lpstr>
      <vt:lpstr>每个细胞周期中DNA只在S期复制一次</vt:lpstr>
      <vt:lpstr>S期促进因子 (S phase-promoting factor, SPF)</vt:lpstr>
      <vt:lpstr>三个主要问题</vt:lpstr>
      <vt:lpstr>（四）S/G2/M 期转换与DNA 复制检查点</vt:lpstr>
      <vt:lpstr>DNA 复制检验点如何发挥作用</vt:lpstr>
      <vt:lpstr>DNA损伤检验点</vt:lpstr>
      <vt:lpstr>Role of the p53 Protein in Responding to DNA Damage</vt:lpstr>
      <vt:lpstr>DNA damage and repair</vt:lpstr>
      <vt:lpstr>小结：细胞周期调控</vt:lpstr>
      <vt:lpstr>PowerPoint 演示文稿</vt:lpstr>
      <vt:lpstr>Tumor and Cancer</vt:lpstr>
      <vt:lpstr>一、癌细胞的基本特征</vt:lpstr>
      <vt:lpstr>1. 细胞生长与分裂失去控制</vt:lpstr>
      <vt:lpstr>2. 具有浸润性和扩散性</vt:lpstr>
      <vt:lpstr>3. 细胞间相互作用改变</vt:lpstr>
      <vt:lpstr>4. 表达谱改变或蛋白质活性改变</vt:lpstr>
      <vt:lpstr>5. 体外培养的恶性转化细胞的特征</vt:lpstr>
      <vt:lpstr>aneuploidy</vt:lpstr>
      <vt:lpstr>二、癌基因与抑癌基因(肿瘤关键基因)</vt:lpstr>
      <vt:lpstr>控制细胞增长和增殖，并与肿瘤发生相关的7类蛋白</vt:lpstr>
      <vt:lpstr>约30％的癌症是ras 基因突变过表达引起的</vt:lpstr>
      <vt:lpstr>Receptor Tyrosine Kinases in Normal and Cancer Cells</vt:lpstr>
      <vt:lpstr>Oncogenes of the Human Papillomavirus (HPV)</vt:lpstr>
      <vt:lpstr>p53与细胞DNA损伤——抑癌基因</vt:lpstr>
      <vt:lpstr>Fusion of Cancer Cells with Normal Cells</vt:lpstr>
      <vt:lpstr>细胞信号调控网络及肿瘤发生相关的主要调控因子</vt:lpstr>
      <vt:lpstr>三、肿瘤的发生是基因突变逐渐积累的结果</vt:lpstr>
      <vt:lpstr>三、肿瘤的发生是基因突变逐渐积累的结果</vt:lpstr>
      <vt:lpstr>四、肿瘤干细胞 (cancer stem cell)</vt:lpstr>
      <vt:lpstr>Cancer stem cell（CSC） </vt:lpstr>
      <vt:lpstr>五、肿瘤的治疗</vt:lpstr>
      <vt:lpstr>Representative Oncogene-Targeted Therapies</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第13章 细胞增殖调控与癌细胞</dc:title>
  <dc:subject>细胞生物学(第5版）</dc:subject>
  <dc:creator>wangwd</dc:creator>
  <cp:lastModifiedBy>Zhang Yu</cp:lastModifiedBy>
  <cp:revision>156</cp:revision>
  <dcterms:created xsi:type="dcterms:W3CDTF">2018-05-05T03:53:28Z</dcterms:created>
  <dcterms:modified xsi:type="dcterms:W3CDTF">2023-05-17T11:04:14Z</dcterms:modified>
</cp:coreProperties>
</file>